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696" r:id="rId5"/>
    <p:sldId id="274" r:id="rId6"/>
    <p:sldId id="687" r:id="rId7"/>
    <p:sldId id="695" r:id="rId8"/>
    <p:sldId id="697" r:id="rId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ndista lääkäriksi" id="{656C8F5B-A511-47E0-B9C3-BA37E5BA99DF}">
          <p14:sldIdLst>
            <p14:sldId id="696"/>
            <p14:sldId id="274"/>
            <p14:sldId id="687"/>
            <p14:sldId id="695"/>
            <p14:sldId id="6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F09C0-9CF1-8A58-3950-4ABF0303E47C}" v="11" dt="2026-03-26T14:41:15.990"/>
    <p1510:client id="{957E0342-08A8-4BF2-BB10-0FF384A38111}" v="67" dt="2026-03-27T12:23:14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5349" autoAdjust="0"/>
  </p:normalViewPr>
  <p:slideViewPr>
    <p:cSldViewPr snapToGrid="0" snapToObjects="1">
      <p:cViewPr varScale="1">
        <p:scale>
          <a:sx n="100" d="100"/>
          <a:sy n="100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 Similä" userId="20f2e94c-a5cc-428c-95fb-71339b650b6f" providerId="ADAL" clId="{62A7E531-8DB9-43D5-9D07-9F61F8ACAC8B}"/>
    <pc:docChg chg="undo custSel addSld delSld modSld sldOrd delSection modSection">
      <pc:chgData name="Anni Similä" userId="20f2e94c-a5cc-428c-95fb-71339b650b6f" providerId="ADAL" clId="{62A7E531-8DB9-43D5-9D07-9F61F8ACAC8B}" dt="2026-03-27T12:23:14.386" v="129" actId="20577"/>
      <pc:docMkLst>
        <pc:docMk/>
      </pc:docMkLst>
      <pc:sldChg chg="modSp ord">
        <pc:chgData name="Anni Similä" userId="20f2e94c-a5cc-428c-95fb-71339b650b6f" providerId="ADAL" clId="{62A7E531-8DB9-43D5-9D07-9F61F8ACAC8B}" dt="2026-03-27T12:23:14.386" v="129" actId="20577"/>
        <pc:sldMkLst>
          <pc:docMk/>
          <pc:sldMk cId="3617671744" sldId="274"/>
        </pc:sldMkLst>
        <pc:spChg chg="mod">
          <ac:chgData name="Anni Similä" userId="20f2e94c-a5cc-428c-95fb-71339b650b6f" providerId="ADAL" clId="{62A7E531-8DB9-43D5-9D07-9F61F8ACAC8B}" dt="2026-03-27T12:23:08.094" v="112" actId="20577"/>
          <ac:spMkLst>
            <pc:docMk/>
            <pc:sldMk cId="3617671744" sldId="274"/>
            <ac:spMk id="2" creationId="{F12EF1C4-B271-F469-D8FF-BB5BB9C4CA2D}"/>
          </ac:spMkLst>
        </pc:spChg>
        <pc:spChg chg="mod">
          <ac:chgData name="Anni Similä" userId="20f2e94c-a5cc-428c-95fb-71339b650b6f" providerId="ADAL" clId="{62A7E531-8DB9-43D5-9D07-9F61F8ACAC8B}" dt="2026-03-27T12:23:14.386" v="129" actId="20577"/>
          <ac:spMkLst>
            <pc:docMk/>
            <pc:sldMk cId="3617671744" sldId="274"/>
            <ac:spMk id="3" creationId="{FD9563EA-492F-5500-0D5E-3210D5C3B2F3}"/>
          </ac:spMkLst>
        </pc:spChg>
      </pc:sldChg>
      <pc:sldChg chg="modSp mod ord">
        <pc:chgData name="Anni Similä" userId="20f2e94c-a5cc-428c-95fb-71339b650b6f" providerId="ADAL" clId="{62A7E531-8DB9-43D5-9D07-9F61F8ACAC8B}" dt="2026-03-27T12:22:00.867" v="64" actId="207"/>
        <pc:sldMkLst>
          <pc:docMk/>
          <pc:sldMk cId="118719459" sldId="696"/>
        </pc:sldMkLst>
        <pc:spChg chg="mod">
          <ac:chgData name="Anni Similä" userId="20f2e94c-a5cc-428c-95fb-71339b650b6f" providerId="ADAL" clId="{62A7E531-8DB9-43D5-9D07-9F61F8ACAC8B}" dt="2026-03-27T12:22:00.867" v="64" actId="207"/>
          <ac:spMkLst>
            <pc:docMk/>
            <pc:sldMk cId="118719459" sldId="696"/>
            <ac:spMk id="2" creationId="{477A9F49-0299-115C-5221-016C2BF10697}"/>
          </ac:spMkLst>
        </pc:spChg>
        <pc:spChg chg="mod">
          <ac:chgData name="Anni Similä" userId="20f2e94c-a5cc-428c-95fb-71339b650b6f" providerId="ADAL" clId="{62A7E531-8DB9-43D5-9D07-9F61F8ACAC8B}" dt="2026-03-27T12:21:51.035" v="60" actId="14100"/>
          <ac:spMkLst>
            <pc:docMk/>
            <pc:sldMk cId="118719459" sldId="696"/>
            <ac:spMk id="5" creationId="{0FA50CBB-F196-8172-1B75-9F50642EBA27}"/>
          </ac:spMkLst>
        </pc:spChg>
      </pc:sldChg>
      <pc:sldChg chg="modSp del mod">
        <pc:chgData name="Anni Similä" userId="20f2e94c-a5cc-428c-95fb-71339b650b6f" providerId="ADAL" clId="{62A7E531-8DB9-43D5-9D07-9F61F8ACAC8B}" dt="2026-03-27T12:20:14.934" v="14" actId="18676"/>
        <pc:sldMkLst>
          <pc:docMk/>
          <pc:sldMk cId="745501012" sldId="697"/>
        </pc:sldMkLst>
        <pc:spChg chg="mod">
          <ac:chgData name="Anni Similä" userId="20f2e94c-a5cc-428c-95fb-71339b650b6f" providerId="ADAL" clId="{62A7E531-8DB9-43D5-9D07-9F61F8ACAC8B}" dt="2026-03-27T11:32:55.990" v="8" actId="1076"/>
          <ac:spMkLst>
            <pc:docMk/>
            <pc:sldMk cId="745501012" sldId="697"/>
            <ac:spMk id="4" creationId="{B23C3011-521F-B09A-07F5-082739E504E2}"/>
          </ac:spMkLst>
        </pc:spChg>
      </pc:sldChg>
      <pc:sldChg chg="add">
        <pc:chgData name="Anni Similä" userId="20f2e94c-a5cc-428c-95fb-71339b650b6f" providerId="ADAL" clId="{62A7E531-8DB9-43D5-9D07-9F61F8ACAC8B}" dt="2026-03-27T12:22:50.333" v="65"/>
        <pc:sldMkLst>
          <pc:docMk/>
          <pc:sldMk cId="2783697863" sldId="697"/>
        </pc:sldMkLst>
      </pc:sldChg>
      <pc:sldChg chg="del">
        <pc:chgData name="Anni Similä" userId="20f2e94c-a5cc-428c-95fb-71339b650b6f" providerId="ADAL" clId="{62A7E531-8DB9-43D5-9D07-9F61F8ACAC8B}" dt="2026-03-27T12:20:14.934" v="14" actId="18676"/>
        <pc:sldMkLst>
          <pc:docMk/>
          <pc:sldMk cId="739112203" sldId="13009"/>
        </pc:sldMkLst>
      </pc:sldChg>
      <pc:sldChg chg="modSp del mod">
        <pc:chgData name="Anni Similä" userId="20f2e94c-a5cc-428c-95fb-71339b650b6f" providerId="ADAL" clId="{62A7E531-8DB9-43D5-9D07-9F61F8ACAC8B}" dt="2026-03-27T12:20:14.934" v="14" actId="18676"/>
        <pc:sldMkLst>
          <pc:docMk/>
          <pc:sldMk cId="3792497097" sldId="13010"/>
        </pc:sldMkLst>
        <pc:spChg chg="mod">
          <ac:chgData name="Anni Similä" userId="20f2e94c-a5cc-428c-95fb-71339b650b6f" providerId="ADAL" clId="{62A7E531-8DB9-43D5-9D07-9F61F8ACAC8B}" dt="2026-03-27T11:32:31.817" v="3" actId="403"/>
          <ac:spMkLst>
            <pc:docMk/>
            <pc:sldMk cId="3792497097" sldId="13010"/>
            <ac:spMk id="5" creationId="{21B09120-0E94-C254-B617-C3184B5CB227}"/>
          </ac:spMkLst>
        </pc:spChg>
      </pc:sldChg>
      <pc:sldChg chg="del">
        <pc:chgData name="Anni Similä" userId="20f2e94c-a5cc-428c-95fb-71339b650b6f" providerId="ADAL" clId="{62A7E531-8DB9-43D5-9D07-9F61F8ACAC8B}" dt="2026-03-27T12:20:14.934" v="14" actId="18676"/>
        <pc:sldMkLst>
          <pc:docMk/>
          <pc:sldMk cId="2978373064" sldId="13011"/>
        </pc:sldMkLst>
      </pc:sldChg>
    </pc:docChg>
  </pc:docChgLst>
  <pc:docChgLst>
    <pc:chgData name="Anni Similä" userId="S::anni.simila@duodecim.fi::20f2e94c-a5cc-428c-95fb-71339b650b6f" providerId="AD" clId="Web-{89CF09C0-9CF1-8A58-3950-4ABF0303E47C}"/>
    <pc:docChg chg="modSld">
      <pc:chgData name="Anni Similä" userId="S::anni.simila@duodecim.fi::20f2e94c-a5cc-428c-95fb-71339b650b6f" providerId="AD" clId="Web-{89CF09C0-9CF1-8A58-3950-4ABF0303E47C}" dt="2026-03-26T14:41:15.990" v="9" actId="1076"/>
      <pc:docMkLst>
        <pc:docMk/>
      </pc:docMkLst>
      <pc:sldChg chg="delSp modSp">
        <pc:chgData name="Anni Similä" userId="S::anni.simila@duodecim.fi::20f2e94c-a5cc-428c-95fb-71339b650b6f" providerId="AD" clId="Web-{89CF09C0-9CF1-8A58-3950-4ABF0303E47C}" dt="2026-03-26T14:41:15.990" v="9" actId="1076"/>
        <pc:sldMkLst>
          <pc:docMk/>
          <pc:sldMk cId="2978373064" sldId="13011"/>
        </pc:sldMkLst>
        <pc:spChg chg="mod">
          <ac:chgData name="Anni Similä" userId="S::anni.simila@duodecim.fi::20f2e94c-a5cc-428c-95fb-71339b650b6f" providerId="AD" clId="Web-{89CF09C0-9CF1-8A58-3950-4ABF0303E47C}" dt="2026-03-26T14:41:11.896" v="8" actId="1076"/>
          <ac:spMkLst>
            <pc:docMk/>
            <pc:sldMk cId="2978373064" sldId="13011"/>
            <ac:spMk id="2" creationId="{571C3D7A-ED42-6BC1-94DA-C9269029B477}"/>
          </ac:spMkLst>
        </pc:spChg>
        <pc:spChg chg="mod">
          <ac:chgData name="Anni Similä" userId="S::anni.simila@duodecim.fi::20f2e94c-a5cc-428c-95fb-71339b650b6f" providerId="AD" clId="Web-{89CF09C0-9CF1-8A58-3950-4ABF0303E47C}" dt="2026-03-26T14:41:15.990" v="9" actId="1076"/>
          <ac:spMkLst>
            <pc:docMk/>
            <pc:sldMk cId="2978373064" sldId="13011"/>
            <ac:spMk id="4" creationId="{ECA3D896-9743-F774-3D60-05D009B45702}"/>
          </ac:spMkLst>
        </pc:spChg>
        <pc:spChg chg="del">
          <ac:chgData name="Anni Similä" userId="S::anni.simila@duodecim.fi::20f2e94c-a5cc-428c-95fb-71339b650b6f" providerId="AD" clId="Web-{89CF09C0-9CF1-8A58-3950-4ABF0303E47C}" dt="2026-03-26T14:41:08.474" v="6"/>
          <ac:spMkLst>
            <pc:docMk/>
            <pc:sldMk cId="2978373064" sldId="13011"/>
            <ac:spMk id="6" creationId="{54425329-1138-F3DD-6D94-71C1A76055B2}"/>
          </ac:spMkLst>
        </pc:spChg>
        <pc:picChg chg="mod">
          <ac:chgData name="Anni Similä" userId="S::anni.simila@duodecim.fi::20f2e94c-a5cc-428c-95fb-71339b650b6f" providerId="AD" clId="Web-{89CF09C0-9CF1-8A58-3950-4ABF0303E47C}" dt="2026-03-26T14:40:54.271" v="1"/>
          <ac:picMkLst>
            <pc:docMk/>
            <pc:sldMk cId="2978373064" sldId="13011"/>
            <ac:picMk id="8" creationId="{CCD9D58A-B56C-58B4-2708-9A4A215EB8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19409-A3C7-6342-B1B2-CF4A31F6A4B0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C3B1B-8BD8-8744-8C30-D7FE88E744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76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C3B1B-8BD8-8744-8C30-D7FE88E7446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30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78702"/>
            <a:ext cx="9144000" cy="766763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37541"/>
            <a:ext cx="9144000" cy="53864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5E2EB09-E18F-FC4F-8060-B7C2C7444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23811" y="2389702"/>
            <a:ext cx="7344378" cy="20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4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0CC0748-D244-FD4D-A241-3C5AF8383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46366"/>
            <a:ext cx="3383923" cy="41324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73537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2001520"/>
            <a:ext cx="10921284" cy="404611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4054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31561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36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3AE90B-6836-4B4A-BF9A-EB28398EE220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9D13B61D-7FB8-BC4E-B66E-2BD73EB7A6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9280" y="5392993"/>
            <a:ext cx="2769452" cy="7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9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07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42B5F722-F78A-7A4B-A674-3C066C17C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32196" y="1969478"/>
            <a:ext cx="4347328" cy="43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0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10004"/>
            <a:ext cx="12192000" cy="5947996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6E9605-B1F8-2E4C-BC1A-0F200520F480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38CEC4C5-6AC3-8C44-8E88-EC8E8F7A7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6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290FB195-D82E-6A4E-B66B-BAACA152E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6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023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4D4A72-3A87-B54F-B880-953DEA38CDD4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7A0D7-D40E-8D46-976E-070FA6161BC7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1D5568-A196-3442-99DA-17FD9019D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929" y="20471"/>
            <a:ext cx="2166081" cy="6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E091A8-F6DE-6E4E-ACCD-6A778ADD44B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88E28-2B40-E44B-97AC-DDF80A227A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33303"/>
            <a:ext cx="10515600" cy="1173859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E686F-D349-F045-91D6-7018DF35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46275"/>
            <a:ext cx="10515600" cy="555974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670F1-8FF3-A84C-8491-2B2B8B17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C7FC1-76D8-D242-908A-DA477044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FB759-CCE7-F249-B83F-7355511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96D290B-A90C-D74A-9F71-7FBE59188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929" y="20471"/>
            <a:ext cx="2166081" cy="6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6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46366"/>
            <a:ext cx="5380149" cy="41324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1048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46366"/>
            <a:ext cx="3383923" cy="41324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722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920240"/>
            <a:ext cx="10919599" cy="417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DC5896-84E2-A143-A1F4-5262358CF092}" type="datetimeFigureOut">
              <a:t>27.3.2026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7929" y="20471"/>
            <a:ext cx="2166081" cy="6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6" descr="Kuva, joka sisältää kohteen vaate, henkilö, jalkineet, rakennus&#10;&#10;Kuvaus luotu automaattisesti">
            <a:extLst>
              <a:ext uri="{FF2B5EF4-FFF2-40B4-BE49-F238E27FC236}">
                <a16:creationId xmlns:a16="http://schemas.microsoft.com/office/drawing/2014/main" id="{44B5C61B-E65A-4760-B415-142DAADF7B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19" b="34855"/>
          <a:stretch>
            <a:fillRect/>
          </a:stretch>
        </p:blipFill>
        <p:spPr>
          <a:xfrm>
            <a:off x="0" y="910004"/>
            <a:ext cx="12192000" cy="59479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477A9F49-0299-115C-5221-016C2BF10697}"/>
              </a:ext>
            </a:extLst>
          </p:cNvPr>
          <p:cNvSpPr/>
          <p:nvPr/>
        </p:nvSpPr>
        <p:spPr>
          <a:xfrm>
            <a:off x="0" y="910004"/>
            <a:ext cx="12192000" cy="594799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970C93FE-9A39-69D9-A639-14EDC399D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Haluamme auttaa sinua onnistumaan lääkärinä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0FA50CBB-F196-8172-1B75-9F50642EB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680857" cy="849485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Duodecim</a:t>
            </a:r>
            <a:r>
              <a:rPr lang="fi-FI" dirty="0"/>
              <a:t>, </a:t>
            </a:r>
            <a:r>
              <a:rPr lang="fi-FI" b="1" dirty="0"/>
              <a:t>NLY</a:t>
            </a:r>
            <a:r>
              <a:rPr lang="fi-FI" dirty="0"/>
              <a:t> ja </a:t>
            </a:r>
            <a:r>
              <a:rPr lang="fi-FI" b="1" dirty="0"/>
              <a:t>SML</a:t>
            </a:r>
            <a:r>
              <a:rPr lang="fi-FI" dirty="0"/>
              <a:t> tukevat ennen kandikesää ja sen aikana – koulutuksia ja työvälineitä</a:t>
            </a:r>
          </a:p>
        </p:txBody>
      </p:sp>
    </p:spTree>
    <p:extLst>
      <p:ext uri="{BB962C8B-B14F-4D97-AF65-F5344CB8AC3E}">
        <p14:creationId xmlns:p14="http://schemas.microsoft.com/office/powerpoint/2010/main" val="11871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2EF1C4-B271-F469-D8FF-BB5BB9C4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433" y="937567"/>
            <a:ext cx="4847775" cy="13484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Kandista lääkäriksi </a:t>
            </a:r>
            <a:br>
              <a:rPr lang="fi-FI" dirty="0"/>
            </a:br>
            <a:r>
              <a:rPr lang="fi-FI" dirty="0"/>
              <a:t>-tukikokonaisuus: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9563EA-492F-5500-0D5E-3210D5C3B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433" y="2459443"/>
            <a:ext cx="5105327" cy="2218372"/>
          </a:xfrm>
        </p:spPr>
        <p:txBody>
          <a:bodyPr>
            <a:normAutofit/>
          </a:bodyPr>
          <a:lstStyle/>
          <a:p>
            <a:pPr marL="342000" indent="-457200">
              <a:spcAft>
                <a:spcPts val="1200"/>
              </a:spcAft>
            </a:pPr>
            <a:r>
              <a:rPr lang="fi-FI" dirty="0"/>
              <a:t>1. </a:t>
            </a:r>
            <a:r>
              <a:rPr lang="fi-FI" b="1" dirty="0"/>
              <a:t>Webinaari</a:t>
            </a:r>
            <a:r>
              <a:rPr lang="fi-FI" dirty="0"/>
              <a:t> to 9.4. klo 18–19.30 valmistaa kesään</a:t>
            </a:r>
          </a:p>
          <a:p>
            <a:pPr marL="342000" indent="-457200">
              <a:spcAft>
                <a:spcPts val="1200"/>
              </a:spcAft>
            </a:pPr>
            <a:r>
              <a:rPr lang="fi-FI" dirty="0"/>
              <a:t>2. </a:t>
            </a:r>
            <a:r>
              <a:rPr lang="fi-FI" b="1" dirty="0"/>
              <a:t>Mentorointiryhmät tukevat</a:t>
            </a:r>
            <a:r>
              <a:rPr lang="fi-FI" dirty="0"/>
              <a:t> toukokuusta elokuulle saakka</a:t>
            </a:r>
          </a:p>
        </p:txBody>
      </p:sp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2CAE63E3-FD20-1DC6-BED9-9D0B3CE3F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47660"/>
            <a:ext cx="6096000" cy="621034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0B7FDD70-B61D-DE9E-5426-F63B48EDB7F1}"/>
              </a:ext>
            </a:extLst>
          </p:cNvPr>
          <p:cNvSpPr/>
          <p:nvPr/>
        </p:nvSpPr>
        <p:spPr>
          <a:xfrm>
            <a:off x="6690436" y="5140296"/>
            <a:ext cx="3633974" cy="52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www.duodecim.fi/kandista-laakariksi</a:t>
            </a:r>
          </a:p>
        </p:txBody>
      </p:sp>
      <p:cxnSp>
        <p:nvCxnSpPr>
          <p:cNvPr id="10" name="Yhdistin: Kaareva 9">
            <a:extLst>
              <a:ext uri="{FF2B5EF4-FFF2-40B4-BE49-F238E27FC236}">
                <a16:creationId xmlns:a16="http://schemas.microsoft.com/office/drawing/2014/main" id="{849DC566-F3ED-C92C-29ED-2AD7148AB48B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5501566" y="5402146"/>
            <a:ext cx="1188871" cy="724333"/>
          </a:xfrm>
          <a:prstGeom prst="curvedConnector3">
            <a:avLst>
              <a:gd name="adj1" fmla="val 50000"/>
            </a:avLst>
          </a:prstGeom>
          <a:ln w="38100">
            <a:solidFill>
              <a:srgbClr val="005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54683D5B-D1D9-2A78-95EA-DE23B7519A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61905" y="4646814"/>
            <a:ext cx="1908504" cy="1908504"/>
          </a:xfrm>
          <a:prstGeom prst="rect">
            <a:avLst/>
          </a:prstGeom>
          <a:ln w="38100">
            <a:solidFill>
              <a:srgbClr val="005193"/>
            </a:solidFill>
          </a:ln>
        </p:spPr>
      </p:pic>
      <p:pic>
        <p:nvPicPr>
          <p:cNvPr id="11" name="Kuva 10" descr="Kuva, joka sisältää kohteen Grafiikka, Fontti, ympyrä, logo&#10;&#10;Kuvaus luotu automaattisesti">
            <a:extLst>
              <a:ext uri="{FF2B5EF4-FFF2-40B4-BE49-F238E27FC236}">
                <a16:creationId xmlns:a16="http://schemas.microsoft.com/office/drawing/2014/main" id="{9B770B86-5B1B-A811-8467-6FA12F6C42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302" y="111123"/>
            <a:ext cx="417831" cy="417831"/>
          </a:xfrm>
          <a:prstGeom prst="rect">
            <a:avLst/>
          </a:prstGeom>
        </p:spPr>
      </p:pic>
      <p:pic>
        <p:nvPicPr>
          <p:cNvPr id="13" name="Kuva 12" descr="Kuva, joka sisältää kohteen piirros, lintu, taide&#10;&#10;Kuvaus luotu automaattisesti">
            <a:extLst>
              <a:ext uri="{FF2B5EF4-FFF2-40B4-BE49-F238E27FC236}">
                <a16:creationId xmlns:a16="http://schemas.microsoft.com/office/drawing/2014/main" id="{99360953-4E05-F681-D1DE-6EEDF4082E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533" y="60878"/>
            <a:ext cx="494241" cy="52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50C4735-E7D8-3C47-AA93-726FA1415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47660"/>
            <a:ext cx="6096000" cy="6210340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6F71E2B-C2B5-477C-E637-3361FB58231E}"/>
              </a:ext>
            </a:extLst>
          </p:cNvPr>
          <p:cNvSpPr txBox="1"/>
          <p:nvPr/>
        </p:nvSpPr>
        <p:spPr>
          <a:xfrm>
            <a:off x="3901439" y="141846"/>
            <a:ext cx="4226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>
                <a:solidFill>
                  <a:srgbClr val="00175A"/>
                </a:solidFill>
                <a:latin typeface="Arial"/>
                <a:ea typeface="Open Sans"/>
                <a:cs typeface="Arial"/>
              </a:rPr>
              <a:t>Tukea </a:t>
            </a:r>
            <a:r>
              <a:rPr lang="fi-FI" sz="1800" b="1">
                <a:solidFill>
                  <a:srgbClr val="00175A"/>
                </a:solidFill>
                <a:latin typeface="Arial"/>
                <a:ea typeface="Open Sans"/>
                <a:cs typeface="Arial"/>
              </a:rPr>
              <a:t>ennen</a:t>
            </a:r>
            <a:r>
              <a:rPr lang="fi-FI" sz="1800">
                <a:solidFill>
                  <a:srgbClr val="00175A"/>
                </a:solidFill>
                <a:latin typeface="Arial"/>
                <a:ea typeface="Open Sans"/>
                <a:cs typeface="Arial"/>
              </a:rPr>
              <a:t> kandikesää</a:t>
            </a:r>
            <a:endParaRPr lang="fi-FI">
              <a:solidFill>
                <a:srgbClr val="00175A"/>
              </a:solidFill>
              <a:latin typeface="Arial"/>
              <a:cs typeface="Arial"/>
            </a:endParaRPr>
          </a:p>
        </p:txBody>
      </p:sp>
      <p:pic>
        <p:nvPicPr>
          <p:cNvPr id="4" name="Kuva 3" descr="Kuva, joka sisältää kohteen piirros, lintu, taide&#10;&#10;Kuvaus luotu automaattisesti">
            <a:extLst>
              <a:ext uri="{FF2B5EF4-FFF2-40B4-BE49-F238E27FC236}">
                <a16:creationId xmlns:a16="http://schemas.microsoft.com/office/drawing/2014/main" id="{4F949716-96A1-996D-583A-FE881B41B6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533" y="60878"/>
            <a:ext cx="494241" cy="5251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AD1BE87D-5C33-C163-7569-548ED61C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480" y="854439"/>
            <a:ext cx="5191760" cy="1279161"/>
          </a:xfrm>
        </p:spPr>
        <p:txBody>
          <a:bodyPr/>
          <a:lstStyle/>
          <a:p>
            <a:r>
              <a:rPr lang="fi-FI" sz="2800" dirty="0"/>
              <a:t>Kandista kesälääkäriksi -webinaari 9.4. klo 18–19.30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7A2858B-D337-EE48-226C-B6FF6DB271AA}"/>
              </a:ext>
            </a:extLst>
          </p:cNvPr>
          <p:cNvSpPr txBox="1">
            <a:spLocks/>
          </p:cNvSpPr>
          <p:nvPr/>
        </p:nvSpPr>
        <p:spPr>
          <a:xfrm>
            <a:off x="6634480" y="2174634"/>
            <a:ext cx="5069840" cy="42452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i-FI" dirty="0"/>
              <a:t>Webinaari tarjoaa lääkärin töihin siirtyvälle kandille keinoja menestyä kesätöissä: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b="1" dirty="0"/>
              <a:t>Aaro Moisander</a:t>
            </a:r>
            <a:br>
              <a:rPr lang="fi-FI" b="1" dirty="0"/>
            </a:br>
            <a:r>
              <a:rPr lang="fi-FI" dirty="0"/>
              <a:t>D-mentori – uusi tekoälypalvelu Duodecimin sisällöillä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b="1" dirty="0">
                <a:latin typeface="Arial"/>
                <a:cs typeface="Arial"/>
              </a:rPr>
              <a:t>Heli Halava</a:t>
            </a:r>
            <a:br>
              <a:rPr lang="fi-FI" dirty="0"/>
            </a:br>
            <a:r>
              <a:rPr lang="fi-FI" dirty="0">
                <a:latin typeface="Arial"/>
                <a:cs typeface="Arial"/>
              </a:rPr>
              <a:t>Vastuu ja epävarmuuden tuntee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b="1" dirty="0"/>
              <a:t>Markus Hautamäki</a:t>
            </a:r>
            <a:br>
              <a:rPr lang="fi-FI" b="1" dirty="0"/>
            </a:br>
            <a:r>
              <a:rPr lang="fi-FI" dirty="0"/>
              <a:t>Tuki kandikesänä – konsultointi, seniorituki, vertaistuki</a:t>
            </a:r>
          </a:p>
        </p:txBody>
      </p:sp>
    </p:spTree>
    <p:extLst>
      <p:ext uri="{BB962C8B-B14F-4D97-AF65-F5344CB8AC3E}">
        <p14:creationId xmlns:p14="http://schemas.microsoft.com/office/powerpoint/2010/main" val="42672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BCB90-08DF-1DDB-2DCB-9DD6B7607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5" descr="Kuva, joka sisältää kohteen henkilö, rakennus&#10;&#10;Kuvaus luotu automaattisesti">
            <a:extLst>
              <a:ext uri="{FF2B5EF4-FFF2-40B4-BE49-F238E27FC236}">
                <a16:creationId xmlns:a16="http://schemas.microsoft.com/office/drawing/2014/main" id="{C506741E-C366-6F45-6C88-756DC5E9D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647660"/>
            <a:ext cx="6096000" cy="621034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5637064-CB64-7AEA-4CCD-67EE624C8023}"/>
              </a:ext>
            </a:extLst>
          </p:cNvPr>
          <p:cNvSpPr/>
          <p:nvPr/>
        </p:nvSpPr>
        <p:spPr>
          <a:xfrm>
            <a:off x="6096000" y="647660"/>
            <a:ext cx="6096000" cy="62103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5EA6F74-A640-4DBE-EF56-6A780F7F257D}"/>
              </a:ext>
            </a:extLst>
          </p:cNvPr>
          <p:cNvGrpSpPr/>
          <p:nvPr/>
        </p:nvGrpSpPr>
        <p:grpSpPr>
          <a:xfrm>
            <a:off x="6438306" y="5023429"/>
            <a:ext cx="4426004" cy="1327380"/>
            <a:chOff x="6490115" y="468669"/>
            <a:chExt cx="4426004" cy="1327380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457D333D-AC44-28A7-09C7-E80A9933F0B9}"/>
                </a:ext>
              </a:extLst>
            </p:cNvPr>
            <p:cNvSpPr txBox="1"/>
            <p:nvPr/>
          </p:nvSpPr>
          <p:spPr>
            <a:xfrm>
              <a:off x="6490115" y="841942"/>
              <a:ext cx="4169647" cy="95410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i-FI" sz="1400" dirty="0">
                  <a:solidFill>
                    <a:schemeClr val="bg1"/>
                  </a:solidFill>
                </a:rPr>
                <a:t>Tapaamisissa sai purettua edeltävien viikkojen aikana pohdituttaneita asioita, kuten mokia, hankalia vuorovaikutustilanteita ja fiiliksiä omasta pärjäämisestä lääkärin työssä.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3245ECD8-CA29-8FC2-78F1-AD7F56A1C2E0}"/>
                </a:ext>
              </a:extLst>
            </p:cNvPr>
            <p:cNvSpPr txBox="1"/>
            <p:nvPr/>
          </p:nvSpPr>
          <p:spPr>
            <a:xfrm>
              <a:off x="10105889" y="468669"/>
              <a:ext cx="810230" cy="120032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fi-FI" sz="7200" b="1" dirty="0">
                  <a:solidFill>
                    <a:schemeClr val="bg1"/>
                  </a:solidFill>
                  <a:latin typeface="Angsana New" panose="02020603050405020304" pitchFamily="18" charset="-34"/>
                  <a:ea typeface="ADLaM Display" panose="020F0502020204030204" pitchFamily="2" charset="0"/>
                  <a:cs typeface="Angsana New" panose="02020603050405020304" pitchFamily="18" charset="-34"/>
                </a:rPr>
                <a:t>”</a:t>
              </a: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DB2D2B46-E49E-1035-081D-3205C6F51451}"/>
              </a:ext>
            </a:extLst>
          </p:cNvPr>
          <p:cNvGrpSpPr/>
          <p:nvPr/>
        </p:nvGrpSpPr>
        <p:grpSpPr>
          <a:xfrm>
            <a:off x="8275627" y="2219554"/>
            <a:ext cx="2712143" cy="1424889"/>
            <a:chOff x="8176773" y="1869508"/>
            <a:chExt cx="2712143" cy="1424889"/>
          </a:xfrm>
        </p:grpSpPr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8A9FC0C8-3310-739E-E5F7-151113490CB7}"/>
                </a:ext>
              </a:extLst>
            </p:cNvPr>
            <p:cNvSpPr txBox="1"/>
            <p:nvPr/>
          </p:nvSpPr>
          <p:spPr>
            <a:xfrm>
              <a:off x="8552454" y="2340290"/>
              <a:ext cx="2336462" cy="954107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fi-FI" sz="1400" dirty="0">
                  <a:solidFill>
                    <a:schemeClr val="bg1"/>
                  </a:solidFill>
                </a:rPr>
                <a:t>Kaupanpäällisenä sain paljon ajatuksia ja oppeja myös valmistumisen jälkeistä työelämää varten.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21A92CE5-F5F5-6C5C-AF5B-F3F24DB68DCA}"/>
                </a:ext>
              </a:extLst>
            </p:cNvPr>
            <p:cNvSpPr txBox="1"/>
            <p:nvPr/>
          </p:nvSpPr>
          <p:spPr>
            <a:xfrm>
              <a:off x="8176773" y="1869508"/>
              <a:ext cx="810230" cy="120032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fi-FI" sz="7200" b="1" dirty="0">
                  <a:solidFill>
                    <a:schemeClr val="bg1"/>
                  </a:solidFill>
                  <a:latin typeface="Angsana New" panose="02020603050405020304" pitchFamily="18" charset="-34"/>
                  <a:ea typeface="ADLaM Display" panose="020F0502020204030204" pitchFamily="2" charset="0"/>
                  <a:cs typeface="Angsana New" panose="02020603050405020304" pitchFamily="18" charset="-34"/>
                </a:rPr>
                <a:t>”</a:t>
              </a:r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8639E29A-E732-2A37-E046-BEB9D44B1C2D}"/>
              </a:ext>
            </a:extLst>
          </p:cNvPr>
          <p:cNvGrpSpPr/>
          <p:nvPr/>
        </p:nvGrpSpPr>
        <p:grpSpPr>
          <a:xfrm>
            <a:off x="6957007" y="545760"/>
            <a:ext cx="2637240" cy="1200329"/>
            <a:chOff x="9264397" y="3210226"/>
            <a:chExt cx="2767494" cy="1200329"/>
          </a:xfrm>
        </p:grpSpPr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0C6D7432-A9C7-7643-2462-9F3BE9E43EC3}"/>
                </a:ext>
              </a:extLst>
            </p:cNvPr>
            <p:cNvSpPr txBox="1"/>
            <p:nvPr/>
          </p:nvSpPr>
          <p:spPr>
            <a:xfrm>
              <a:off x="9264397" y="3647101"/>
              <a:ext cx="2277904" cy="5232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fi-FI" sz="1400" dirty="0">
                  <a:solidFill>
                    <a:schemeClr val="bg1"/>
                  </a:solidFill>
                </a:rPr>
                <a:t>Auttoi laittamaan asiat oikeisiin mittasuhteisiin.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E7E561CA-0AB6-E6FA-15A2-8F0D29848628}"/>
                </a:ext>
              </a:extLst>
            </p:cNvPr>
            <p:cNvSpPr txBox="1"/>
            <p:nvPr/>
          </p:nvSpPr>
          <p:spPr>
            <a:xfrm>
              <a:off x="11221661" y="3210226"/>
              <a:ext cx="810230" cy="120032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fi-FI" sz="7200" b="1" dirty="0">
                  <a:solidFill>
                    <a:schemeClr val="bg1"/>
                  </a:solidFill>
                  <a:latin typeface="Angsana New" panose="02020603050405020304" pitchFamily="18" charset="-34"/>
                  <a:ea typeface="ADLaM Display" panose="020F0502020204030204" pitchFamily="2" charset="0"/>
                  <a:cs typeface="Angsana New" panose="02020603050405020304" pitchFamily="18" charset="-34"/>
                </a:rPr>
                <a:t>”</a:t>
              </a:r>
            </a:p>
          </p:txBody>
        </p:sp>
      </p:grp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AF8C030-4CA7-05A8-E5F2-3D0452E18262}"/>
              </a:ext>
            </a:extLst>
          </p:cNvPr>
          <p:cNvSpPr txBox="1">
            <a:spLocks/>
          </p:cNvSpPr>
          <p:nvPr/>
        </p:nvSpPr>
        <p:spPr>
          <a:xfrm>
            <a:off x="528320" y="2438400"/>
            <a:ext cx="5192000" cy="42777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i-FI" sz="2200" dirty="0"/>
              <a:t>Itsenäinen päätöksenteko, virheet, epävarmuuden sietäminen, kuoleman kohtaaminen, huonojen uutisten kertominen, hoidonrajaukset… </a:t>
            </a:r>
            <a:r>
              <a:rPr lang="fi-FI" sz="2200" b="1" dirty="0"/>
              <a:t>Mikä sinua mietityttää kesätöissä?</a:t>
            </a:r>
          </a:p>
          <a:p>
            <a:pPr>
              <a:spcAft>
                <a:spcPts val="1200"/>
              </a:spcAft>
            </a:pPr>
            <a:r>
              <a:rPr lang="fi-FI" sz="2200" dirty="0"/>
              <a:t>Kesämentorointi tarjoaa väylän purkaa tuntoja ja mahdollisuuden verkostoitua ympäri Suomen. </a:t>
            </a:r>
          </a:p>
          <a:p>
            <a:pPr>
              <a:spcAft>
                <a:spcPts val="1200"/>
              </a:spcAft>
            </a:pPr>
            <a:r>
              <a:rPr lang="fi-FI" sz="2200" dirty="0" err="1">
                <a:latin typeface="Arial"/>
                <a:cs typeface="Arial"/>
              </a:rPr>
              <a:t>Aktoreina</a:t>
            </a:r>
            <a:r>
              <a:rPr lang="fi-FI" sz="2200" dirty="0">
                <a:latin typeface="Arial"/>
                <a:cs typeface="Arial"/>
              </a:rPr>
              <a:t> voivat toimia 4.–6. vsk. opiskelijat ja valmistuvat. </a:t>
            </a:r>
            <a:r>
              <a:rPr lang="fi-FI" sz="2200" b="1" dirty="0">
                <a:latin typeface="Arial"/>
                <a:cs typeface="Arial"/>
              </a:rPr>
              <a:t>Ilmoittaudu mentoroitavaksi 22.4. mennessä!</a:t>
            </a:r>
            <a:endParaRPr lang="fi-FI" dirty="0">
              <a:latin typeface="Arial"/>
              <a:cs typeface="Arial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54AEDF8-0F9B-18CA-0E70-0DBDF4EEF31E}"/>
              </a:ext>
            </a:extLst>
          </p:cNvPr>
          <p:cNvSpPr txBox="1"/>
          <p:nvPr/>
        </p:nvSpPr>
        <p:spPr>
          <a:xfrm>
            <a:off x="3901439" y="141846"/>
            <a:ext cx="4226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rgbClr val="00175A"/>
                </a:solidFill>
                <a:latin typeface="Arial"/>
                <a:ea typeface="Open Sans Light"/>
                <a:cs typeface="Arial"/>
              </a:rPr>
              <a:t>Tukea kandikesän </a:t>
            </a:r>
            <a:r>
              <a:rPr lang="fi-FI" sz="1800" b="1" dirty="0">
                <a:solidFill>
                  <a:srgbClr val="00175A"/>
                </a:solidFill>
                <a:latin typeface="Arial"/>
                <a:ea typeface="Open Sans ExtraBold"/>
                <a:cs typeface="Arial"/>
              </a:rPr>
              <a:t>aikana</a:t>
            </a:r>
            <a:endParaRPr lang="fi-FI" b="1" dirty="0">
              <a:solidFill>
                <a:srgbClr val="00175A"/>
              </a:solidFill>
              <a:latin typeface="Arial"/>
              <a:cs typeface="Arial"/>
            </a:endParaRPr>
          </a:p>
        </p:txBody>
      </p:sp>
      <p:pic>
        <p:nvPicPr>
          <p:cNvPr id="3" name="Kuva 2" descr="Kuva, joka sisältää kohteen Grafiikka, Fontti, ympyrä, logo&#10;&#10;Kuvaus luotu automaattisesti">
            <a:extLst>
              <a:ext uri="{FF2B5EF4-FFF2-40B4-BE49-F238E27FC236}">
                <a16:creationId xmlns:a16="http://schemas.microsoft.com/office/drawing/2014/main" id="{C8CBFC55-210C-B6B2-005B-00956FE44A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302" y="111123"/>
            <a:ext cx="417831" cy="417831"/>
          </a:xfrm>
          <a:prstGeom prst="rect">
            <a:avLst/>
          </a:prstGeom>
        </p:spPr>
      </p:pic>
      <p:pic>
        <p:nvPicPr>
          <p:cNvPr id="4" name="Kuva 3" descr="Kuva, joka sisältää kohteen piirros, lintu, taide&#10;&#10;Kuvaus luotu automaattisesti">
            <a:extLst>
              <a:ext uri="{FF2B5EF4-FFF2-40B4-BE49-F238E27FC236}">
                <a16:creationId xmlns:a16="http://schemas.microsoft.com/office/drawing/2014/main" id="{1B9A0253-422A-7F92-A150-FF2AC8B539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533" y="60878"/>
            <a:ext cx="494241" cy="52516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6D41DC3-4179-644B-CB02-3357F02062BD}"/>
              </a:ext>
            </a:extLst>
          </p:cNvPr>
          <p:cNvSpPr txBox="1">
            <a:spLocks/>
          </p:cNvSpPr>
          <p:nvPr/>
        </p:nvSpPr>
        <p:spPr>
          <a:xfrm>
            <a:off x="528320" y="779570"/>
            <a:ext cx="5360202" cy="165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2600" dirty="0">
                <a:latin typeface="Arial"/>
                <a:cs typeface="Arial"/>
              </a:rPr>
              <a:t>Hyötyisitkö vertaistuesta ja mentorointiryhmän verkostosta kesätöiden ajaksi?</a:t>
            </a:r>
          </a:p>
        </p:txBody>
      </p:sp>
    </p:spTree>
    <p:extLst>
      <p:ext uri="{BB962C8B-B14F-4D97-AF65-F5344CB8AC3E}">
        <p14:creationId xmlns:p14="http://schemas.microsoft.com/office/powerpoint/2010/main" val="41415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3EA17-D029-B10E-7594-A57C0A970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0F5589-7984-4938-E4DA-B7AD63C6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433" y="937567"/>
            <a:ext cx="4847775" cy="13484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Ilmoittaudu mukaan nyt QR-koodin takaa!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633E97-2342-6A34-BD82-ABE8F751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433" y="2459443"/>
            <a:ext cx="5105327" cy="2218372"/>
          </a:xfrm>
        </p:spPr>
        <p:txBody>
          <a:bodyPr>
            <a:normAutofit/>
          </a:bodyPr>
          <a:lstStyle/>
          <a:p>
            <a:pPr marL="342000" indent="-457200">
              <a:spcAft>
                <a:spcPts val="1200"/>
              </a:spcAft>
            </a:pPr>
            <a:r>
              <a:rPr lang="fi-FI" dirty="0"/>
              <a:t>1. </a:t>
            </a:r>
            <a:r>
              <a:rPr lang="fi-FI" b="1" dirty="0"/>
              <a:t>Webinaari</a:t>
            </a:r>
            <a:r>
              <a:rPr lang="fi-FI" dirty="0"/>
              <a:t> to 9.4. klo 18–19.30 valmistaa kesään</a:t>
            </a:r>
          </a:p>
          <a:p>
            <a:pPr marL="342000" indent="-457200">
              <a:spcAft>
                <a:spcPts val="1200"/>
              </a:spcAft>
            </a:pPr>
            <a:r>
              <a:rPr lang="fi-FI" dirty="0"/>
              <a:t>2. </a:t>
            </a:r>
            <a:r>
              <a:rPr lang="fi-FI" b="1" dirty="0"/>
              <a:t>Mentorointia</a:t>
            </a:r>
            <a:r>
              <a:rPr lang="fi-FI" dirty="0"/>
              <a:t> toukokuusta elokuulle saakka</a:t>
            </a:r>
          </a:p>
        </p:txBody>
      </p:sp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17DCC64D-A467-2E8D-7CD8-F4E2ACE71B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47660"/>
            <a:ext cx="6096000" cy="621034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58DEA9-7930-D614-9535-3BB93A52B84F}"/>
              </a:ext>
            </a:extLst>
          </p:cNvPr>
          <p:cNvSpPr/>
          <p:nvPr/>
        </p:nvSpPr>
        <p:spPr>
          <a:xfrm>
            <a:off x="6690436" y="5140296"/>
            <a:ext cx="3633974" cy="52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www.duodecim.fi/kandista-laakariksi</a:t>
            </a:r>
          </a:p>
        </p:txBody>
      </p:sp>
      <p:cxnSp>
        <p:nvCxnSpPr>
          <p:cNvPr id="10" name="Yhdistin: Kaareva 9">
            <a:extLst>
              <a:ext uri="{FF2B5EF4-FFF2-40B4-BE49-F238E27FC236}">
                <a16:creationId xmlns:a16="http://schemas.microsoft.com/office/drawing/2014/main" id="{58ABE01E-1E4B-970D-4830-587E4EDB7A2B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5501566" y="5402146"/>
            <a:ext cx="1188871" cy="724333"/>
          </a:xfrm>
          <a:prstGeom prst="curvedConnector3">
            <a:avLst>
              <a:gd name="adj1" fmla="val 50000"/>
            </a:avLst>
          </a:prstGeom>
          <a:ln w="38100">
            <a:solidFill>
              <a:srgbClr val="005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2B62A24A-5395-E2BF-13D6-3DF47C12A2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61905" y="4646814"/>
            <a:ext cx="1908504" cy="1908504"/>
          </a:xfrm>
          <a:prstGeom prst="rect">
            <a:avLst/>
          </a:prstGeom>
          <a:ln w="38100">
            <a:solidFill>
              <a:srgbClr val="005193"/>
            </a:solidFill>
          </a:ln>
        </p:spPr>
      </p:pic>
      <p:pic>
        <p:nvPicPr>
          <p:cNvPr id="11" name="Kuva 10" descr="Kuva, joka sisältää kohteen Grafiikka, Fontti, ympyrä, logo&#10;&#10;Kuvaus luotu automaattisesti">
            <a:extLst>
              <a:ext uri="{FF2B5EF4-FFF2-40B4-BE49-F238E27FC236}">
                <a16:creationId xmlns:a16="http://schemas.microsoft.com/office/drawing/2014/main" id="{E6072447-2C8A-BD7D-966D-2C87732E1D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302" y="111123"/>
            <a:ext cx="417831" cy="417831"/>
          </a:xfrm>
          <a:prstGeom prst="rect">
            <a:avLst/>
          </a:prstGeom>
        </p:spPr>
      </p:pic>
      <p:pic>
        <p:nvPicPr>
          <p:cNvPr id="13" name="Kuva 12" descr="Kuva, joka sisältää kohteen piirros, lintu, taide&#10;&#10;Kuvaus luotu automaattisesti">
            <a:extLst>
              <a:ext uri="{FF2B5EF4-FFF2-40B4-BE49-F238E27FC236}">
                <a16:creationId xmlns:a16="http://schemas.microsoft.com/office/drawing/2014/main" id="{C3F2E0E5-3546-5024-9154-F0D87E8DC0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533" y="60878"/>
            <a:ext cx="494241" cy="52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uodecim_konserni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uodecim_konserni_template" id="{9E0A11A8-7FEB-1A4B-A49C-E5CB50D10509}" vid="{BB474248-6CAD-8B41-B05E-75552E6D142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FA3A38A0DFE44E987E9C1E8B5E1003" ma:contentTypeVersion="15" ma:contentTypeDescription="Create a new document." ma:contentTypeScope="" ma:versionID="afa80845178dc83a6e7f9b7cecb45fc7">
  <xsd:schema xmlns:xsd="http://www.w3.org/2001/XMLSchema" xmlns:xs="http://www.w3.org/2001/XMLSchema" xmlns:p="http://schemas.microsoft.com/office/2006/metadata/properties" xmlns:ns2="eac47222-0cd1-4ab2-9f78-1f92d3d59e00" xmlns:ns3="592c9054-b519-480a-ab94-1e991e24b45b" targetNamespace="http://schemas.microsoft.com/office/2006/metadata/properties" ma:root="true" ma:fieldsID="42a89ba43b65ca8ab3deb56acf30f811" ns2:_="" ns3:_="">
    <xsd:import namespace="eac47222-0cd1-4ab2-9f78-1f92d3d59e00"/>
    <xsd:import namespace="592c9054-b519-480a-ab94-1e991e24b4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47222-0cd1-4ab2-9f78-1f92d3d59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7f0c442-c744-42d3-b7ce-162821a8a4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c9054-b519-480a-ab94-1e991e24b45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f454ba6-a59c-427d-a970-b22ee7af431d}" ma:internalName="TaxCatchAll" ma:showField="CatchAllData" ma:web="592c9054-b519-480a-ab94-1e991e24b4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c47222-0cd1-4ab2-9f78-1f92d3d59e00">
      <Terms xmlns="http://schemas.microsoft.com/office/infopath/2007/PartnerControls"/>
    </lcf76f155ced4ddcb4097134ff3c332f>
    <TaxCatchAll xmlns="592c9054-b519-480a-ab94-1e991e24b45b" xsi:nil="true"/>
  </documentManagement>
</p:properties>
</file>

<file path=customXml/itemProps1.xml><?xml version="1.0" encoding="utf-8"?>
<ds:datastoreItem xmlns:ds="http://schemas.openxmlformats.org/officeDocument/2006/customXml" ds:itemID="{534A3B40-D4B5-497C-AF42-AFCF8ADAA58A}"/>
</file>

<file path=customXml/itemProps2.xml><?xml version="1.0" encoding="utf-8"?>
<ds:datastoreItem xmlns:ds="http://schemas.openxmlformats.org/officeDocument/2006/customXml" ds:itemID="{E4957C62-0E55-46C7-B129-7EEA90426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3A631-BC7C-4FC9-AAC9-3668AA8692F9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ac47222-0cd1-4ab2-9f78-1f92d3d59e00"/>
    <ds:schemaRef ds:uri="592c9054-b519-480a-ab94-1e991e24b4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Duodecim_konserni</Template>
  <TotalTime>1654</TotalTime>
  <Words>233</Words>
  <Application>Microsoft Office PowerPoint</Application>
  <PresentationFormat>Laajakuva</PresentationFormat>
  <Paragraphs>28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Angsana New</vt:lpstr>
      <vt:lpstr>Aptos</vt:lpstr>
      <vt:lpstr>Arial</vt:lpstr>
      <vt:lpstr>System Font Regular</vt:lpstr>
      <vt:lpstr>Duodecim_konserni</vt:lpstr>
      <vt:lpstr>Haluamme auttaa sinua onnistumaan lääkärinä</vt:lpstr>
      <vt:lpstr>Kandista lääkäriksi  -tukikokonaisuus: </vt:lpstr>
      <vt:lpstr>Kandista kesälääkäriksi -webinaari 9.4. klo 18–19.30</vt:lpstr>
      <vt:lpstr>PowerPoint-esitys</vt:lpstr>
      <vt:lpstr>Ilmoittaudu mukaan nyt QR-koodin takaa!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Panu Kiviranta</dc:creator>
  <cp:lastModifiedBy>Anni Similä</cp:lastModifiedBy>
  <cp:revision>2</cp:revision>
  <dcterms:created xsi:type="dcterms:W3CDTF">2026-03-25T07:42:14Z</dcterms:created>
  <dcterms:modified xsi:type="dcterms:W3CDTF">2026-03-27T12:23:17Z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0x0101001CFA3A38A0DFE44E987E9C1E8B5E1003</vt:lpwstr>
  </property>
  <property fmtid="{D5CDD505-2E9C-101B-9397-08002B2CF9AE}" pid="3" name="MediaServiceImageTags">
    <vt:lpwstr/>
  </property>
</Properties>
</file>