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4" r:id="rId5"/>
    <p:sldId id="687" r:id="rId6"/>
    <p:sldId id="690" r:id="rId7"/>
    <p:sldId id="691" r:id="rId8"/>
    <p:sldId id="692" r:id="rId9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imppeli" id="{D85A2D0A-FC44-4EDB-AAD5-13737C817308}">
          <p14:sldIdLst>
            <p14:sldId id="274"/>
            <p14:sldId id="687"/>
            <p14:sldId id="690"/>
          </p14:sldIdLst>
        </p14:section>
        <p14:section name="Linkki suoraan ilmoittautumiseen" id="{F7210783-A17E-40B0-B6D6-403FCB170DA8}">
          <p14:sldIdLst>
            <p14:sldId id="691"/>
            <p14:sldId id="6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7BCA"/>
    <a:srgbClr val="005193"/>
    <a:srgbClr val="00175A"/>
    <a:srgbClr val="001759"/>
    <a:srgbClr val="8BBEE8"/>
    <a:srgbClr val="A2E4B8"/>
    <a:srgbClr val="FEC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FA757B-8CB3-4B2A-A15A-B58A6A94A5BF}" v="326" dt="2025-02-26T15:36:40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Similä" userId="20f2e94c-a5cc-428c-95fb-71339b650b6f" providerId="ADAL" clId="{6AFA757B-8CB3-4B2A-A15A-B58A6A94A5BF}"/>
    <pc:docChg chg="custSel modSld">
      <pc:chgData name="Anni Similä" userId="20f2e94c-a5cc-428c-95fb-71339b650b6f" providerId="ADAL" clId="{6AFA757B-8CB3-4B2A-A15A-B58A6A94A5BF}" dt="2025-02-26T15:34:27.611" v="329" actId="20577"/>
      <pc:docMkLst>
        <pc:docMk/>
      </pc:docMkLst>
      <pc:sldChg chg="modAnim">
        <pc:chgData name="Anni Similä" userId="20f2e94c-a5cc-428c-95fb-71339b650b6f" providerId="ADAL" clId="{6AFA757B-8CB3-4B2A-A15A-B58A6A94A5BF}" dt="2025-02-26T15:26:03.448" v="10"/>
        <pc:sldMkLst>
          <pc:docMk/>
          <pc:sldMk cId="4267214873" sldId="687"/>
        </pc:sldMkLst>
      </pc:sldChg>
      <pc:sldChg chg="modAnim">
        <pc:chgData name="Anni Similä" userId="20f2e94c-a5cc-428c-95fb-71339b650b6f" providerId="ADAL" clId="{6AFA757B-8CB3-4B2A-A15A-B58A6A94A5BF}" dt="2025-02-26T15:26:08.143" v="11"/>
        <pc:sldMkLst>
          <pc:docMk/>
          <pc:sldMk cId="1585269952" sldId="690"/>
        </pc:sldMkLst>
      </pc:sldChg>
      <pc:sldChg chg="modSp mod modAnim">
        <pc:chgData name="Anni Similä" userId="20f2e94c-a5cc-428c-95fb-71339b650b6f" providerId="ADAL" clId="{6AFA757B-8CB3-4B2A-A15A-B58A6A94A5BF}" dt="2025-02-26T15:33:33.250" v="272" actId="20577"/>
        <pc:sldMkLst>
          <pc:docMk/>
          <pc:sldMk cId="2360093494" sldId="691"/>
        </pc:sldMkLst>
        <pc:spChg chg="mod">
          <ac:chgData name="Anni Similä" userId="20f2e94c-a5cc-428c-95fb-71339b650b6f" providerId="ADAL" clId="{6AFA757B-8CB3-4B2A-A15A-B58A6A94A5BF}" dt="2025-02-26T15:33:33.250" v="272" actId="20577"/>
          <ac:spMkLst>
            <pc:docMk/>
            <pc:sldMk cId="2360093494" sldId="691"/>
            <ac:spMk id="9" creationId="{680ECAFC-620C-602B-AB73-A64E967D0BA3}"/>
          </ac:spMkLst>
        </pc:spChg>
      </pc:sldChg>
      <pc:sldChg chg="modSp modAnim">
        <pc:chgData name="Anni Similä" userId="20f2e94c-a5cc-428c-95fb-71339b650b6f" providerId="ADAL" clId="{6AFA757B-8CB3-4B2A-A15A-B58A6A94A5BF}" dt="2025-02-26T15:34:27.611" v="329" actId="20577"/>
        <pc:sldMkLst>
          <pc:docMk/>
          <pc:sldMk cId="897453711" sldId="692"/>
        </pc:sldMkLst>
        <pc:spChg chg="mod">
          <ac:chgData name="Anni Similä" userId="20f2e94c-a5cc-428c-95fb-71339b650b6f" providerId="ADAL" clId="{6AFA757B-8CB3-4B2A-A15A-B58A6A94A5BF}" dt="2025-02-26T15:34:27.611" v="329" actId="20577"/>
          <ac:spMkLst>
            <pc:docMk/>
            <pc:sldMk cId="897453711" sldId="692"/>
            <ac:spMk id="9" creationId="{B4EE4C46-6A62-A1E4-86FD-FDEF8ECBA9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.sv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12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78702"/>
            <a:ext cx="9144000" cy="766763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7541"/>
            <a:ext cx="9144000" cy="53864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5E2EB09-E18F-FC4F-8060-B7C2C7444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423811" y="2389702"/>
            <a:ext cx="7344378" cy="207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24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01A550-409A-C74E-B0C9-D380256DE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53512" y="952679"/>
            <a:ext cx="2487600" cy="5112000"/>
          </a:xfrm>
          <a:solidFill>
            <a:schemeClr val="accent1"/>
          </a:solidFill>
        </p:spPr>
        <p:txBody>
          <a:bodyPr lIns="360000" tIns="900000" rIns="360000" bIns="360000" anchor="t" anchorCtr="0">
            <a:no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0CC0748-D244-FD4D-A241-3C5AF8383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46366"/>
            <a:ext cx="3383923" cy="41324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73537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B74D0AAC-3785-384F-B5E1-1B166D00A50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1065" y="2001520"/>
            <a:ext cx="10921284" cy="4046113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taulukko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40545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0393CE6C-A064-FA41-9233-BF8690B6DE7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417" y="2009103"/>
            <a:ext cx="10922000" cy="4030619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kaavio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83156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9362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96" y="1803196"/>
            <a:ext cx="9504608" cy="733942"/>
          </a:xfrm>
        </p:spPr>
        <p:txBody>
          <a:bodyPr>
            <a:noAutofit/>
          </a:bodyPr>
          <a:lstStyle>
            <a:lvl1pPr algn="ctr">
              <a:defRPr sz="3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332FD-1CFF-F94D-8AB8-38BB84D91E3B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E9DE8685-C5A5-7E43-9ECF-F9BA0D1FB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154" y="2707589"/>
            <a:ext cx="9509693" cy="53864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522AAFD-1B89-4B4A-8D69-84F74AEC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3796" y="5644608"/>
            <a:ext cx="255600" cy="2556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927C099-3923-4741-BC4B-8D1A8DF97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2712" y="5644608"/>
            <a:ext cx="319500" cy="255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3373A7A-68AA-F245-9326-7BDA925BA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55528" y="5644608"/>
            <a:ext cx="255600" cy="2556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A689BF0-EA18-3948-B696-BD2050976E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54444" y="5644608"/>
            <a:ext cx="117969" cy="2556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D054568A-5BA4-5F4B-9032-4C3C28F9D0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3904" y="6023908"/>
            <a:ext cx="1380565" cy="958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3AE90B-6836-4B4A-BF9A-EB28398EE220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9D13B61D-7FB8-BC4E-B66E-2BD73EB7A69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9280" y="5392993"/>
            <a:ext cx="2769452" cy="78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93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F2C83-F980-1947-9AA6-2FDE83FE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8BC3B-0AC6-3546-872B-E30B93D2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586C-94F4-E24C-A0FA-726746E5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607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1C4807-9EF9-9F47-B473-F3600B3A1BA3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42B5F722-F78A-7A4B-A674-3C066C17C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400" y="58993"/>
            <a:ext cx="2769452" cy="7838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2FEA2D-ECD6-3C45-8BE5-6240E1ACA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232196" y="1969478"/>
            <a:ext cx="4347328" cy="434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0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10004"/>
            <a:ext cx="12192000" cy="5947996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46E9605-B1F8-2E4C-BC1A-0F200520F480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>
            <a:extLst>
              <a:ext uri="{FF2B5EF4-FFF2-40B4-BE49-F238E27FC236}">
                <a16:creationId xmlns:a16="http://schemas.microsoft.com/office/drawing/2014/main" id="{38CEC4C5-6AC3-8C44-8E88-EC8E8F7A7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400" y="58993"/>
            <a:ext cx="2769452" cy="78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26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2000" y="900113"/>
            <a:ext cx="5940000" cy="5957887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FCCC6-6E30-BE4E-9177-869CC4EA98D4}"/>
              </a:ext>
            </a:extLst>
          </p:cNvPr>
          <p:cNvCxnSpPr/>
          <p:nvPr/>
        </p:nvCxnSpPr>
        <p:spPr>
          <a:xfrm>
            <a:off x="0" y="897132"/>
            <a:ext cx="12193200" cy="0"/>
          </a:xfrm>
          <a:prstGeom prst="line">
            <a:avLst/>
          </a:prstGeom>
          <a:ln w="127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c 13">
            <a:extLst>
              <a:ext uri="{FF2B5EF4-FFF2-40B4-BE49-F238E27FC236}">
                <a16:creationId xmlns:a16="http://schemas.microsoft.com/office/drawing/2014/main" id="{290FB195-D82E-6A4E-B66B-BAACA152E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400" y="58993"/>
            <a:ext cx="2769452" cy="78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6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23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A4D4A72-3A87-B54F-B880-953DEA38CDD4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F7A0D7-D40E-8D46-976E-070FA6161BC7}"/>
              </a:ext>
            </a:extLst>
          </p:cNvPr>
          <p:cNvSpPr/>
          <p:nvPr/>
        </p:nvSpPr>
        <p:spPr>
          <a:xfrm>
            <a:off x="0" y="629920"/>
            <a:ext cx="12192000" cy="622808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E1D5568-A196-3442-99DA-17FD9019D9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929" y="20471"/>
            <a:ext cx="2166081" cy="61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36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2E091A8-F6DE-6E4E-ACCD-6A778ADD44BB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D88E28-2B40-E44B-97AC-DDF80A227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933303"/>
            <a:ext cx="10515600" cy="1173859"/>
          </a:xfrm>
        </p:spPr>
        <p:txBody>
          <a:bodyPr anchor="b">
            <a:noAutofit/>
          </a:bodyPr>
          <a:lstStyle>
            <a:lvl1pPr algn="ct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E686F-D349-F045-91D6-7018DF35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46275"/>
            <a:ext cx="10515600" cy="555974"/>
          </a:xfrm>
        </p:spPr>
        <p:txBody>
          <a:bodyPr>
            <a:normAutofit/>
          </a:bodyPr>
          <a:lstStyle>
            <a:lvl1pPr marL="0" indent="0" algn="ctr">
              <a:buNone/>
              <a:defRPr sz="2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670F1-8FF3-A84C-8491-2B2B8B17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7FC1-76D8-D242-908A-DA4770444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FB759-CCE7-F249-B83F-73555114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96D290B-A90C-D74A-9F71-7FBE59188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7929" y="20471"/>
            <a:ext cx="2166081" cy="61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6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8980" y="854439"/>
            <a:ext cx="5369228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46366"/>
            <a:ext cx="5380149" cy="41324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825" y="927280"/>
            <a:ext cx="5112152" cy="5138334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048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46366"/>
            <a:ext cx="3383923" cy="41324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82BB6-FCE5-B84B-8661-93B4EDD35DCC}" type="slidenum"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27885024-B7C3-CF41-B019-11BA9EBEF5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3849" y="953036"/>
            <a:ext cx="24876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7223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668E0-E573-DA40-9BA6-97A08AED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919599" cy="836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DBADF-80C2-C941-89BD-131D11C1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99" y="1920240"/>
            <a:ext cx="10919599" cy="4175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39E5-F176-0840-93D4-AD62F327B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3600" y="6356351"/>
            <a:ext cx="693246" cy="2273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DC5896-84E2-A143-A1F4-5262358CF092}" type="datetimeFigureOut">
              <a:t>26.2.2025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54E19-B134-634B-BD5B-BB1451AC5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7260" y="6359065"/>
            <a:ext cx="5166598" cy="2296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3C-B26D-5942-A043-297B87E30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711" y="6356350"/>
            <a:ext cx="470845" cy="24039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782BB6-FCE5-B84B-8661-93B4EDD35DCC}" type="slidenum">
              <a:t>‹#›</a:t>
            </a:fld>
            <a:endParaRPr lang="fi-FI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BB578-42A7-BD4A-AEED-1E6A5A0A33E2}"/>
              </a:ext>
            </a:extLst>
          </p:cNvPr>
          <p:cNvCxnSpPr/>
          <p:nvPr/>
        </p:nvCxnSpPr>
        <p:spPr>
          <a:xfrm>
            <a:off x="0" y="6480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8A58C6CD-1DAE-F245-AA40-FCBC6D0C18F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17929" y="20471"/>
            <a:ext cx="2166081" cy="61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25525" indent="-111125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System Font Regular"/>
        <a:buChar char="-"/>
        <a:tabLst/>
        <a:defRPr sz="18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2EF1C4-B271-F469-D8FF-BB5BB9C4C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433" y="937567"/>
            <a:ext cx="4847775" cy="13484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/>
              <a:t>Tuemme matkalla kandista lääkäriksi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9563EA-492F-5500-0D5E-3210D5C3B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433" y="2459443"/>
            <a:ext cx="5105327" cy="2218372"/>
          </a:xfrm>
        </p:spPr>
        <p:txBody>
          <a:bodyPr>
            <a:normAutofit/>
          </a:bodyPr>
          <a:lstStyle/>
          <a:p>
            <a:pPr marL="342000" indent="-457200">
              <a:spcAft>
                <a:spcPts val="1200"/>
              </a:spcAft>
            </a:pPr>
            <a:r>
              <a:rPr lang="fi-FI" dirty="0"/>
              <a:t>1. </a:t>
            </a:r>
            <a:r>
              <a:rPr lang="fi-FI" b="1" dirty="0"/>
              <a:t>Webinaari</a:t>
            </a:r>
            <a:r>
              <a:rPr lang="fi-FI" dirty="0"/>
              <a:t> to 13.3. klo 18–19.30 valmistaa kesään</a:t>
            </a:r>
          </a:p>
          <a:p>
            <a:pPr marL="342000" indent="-457200">
              <a:spcAft>
                <a:spcPts val="1200"/>
              </a:spcAft>
            </a:pPr>
            <a:r>
              <a:rPr lang="fi-FI" dirty="0"/>
              <a:t>2. </a:t>
            </a:r>
            <a:r>
              <a:rPr lang="fi-FI" b="1" dirty="0"/>
              <a:t>Mentorointia</a:t>
            </a:r>
            <a:r>
              <a:rPr lang="fi-FI" dirty="0"/>
              <a:t> toukokuusta elokuulle saakka</a:t>
            </a:r>
          </a:p>
        </p:txBody>
      </p:sp>
      <p:pic>
        <p:nvPicPr>
          <p:cNvPr id="4" name="Sisällön paikkamerkki 5">
            <a:extLst>
              <a:ext uri="{FF2B5EF4-FFF2-40B4-BE49-F238E27FC236}">
                <a16:creationId xmlns:a16="http://schemas.microsoft.com/office/drawing/2014/main" id="{2CAE63E3-FD20-1DC6-BED9-9D0B3CE3F2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47660"/>
            <a:ext cx="6096000" cy="621034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0B7FDD70-B61D-DE9E-5426-F63B48EDB7F1}"/>
              </a:ext>
            </a:extLst>
          </p:cNvPr>
          <p:cNvSpPr/>
          <p:nvPr/>
        </p:nvSpPr>
        <p:spPr>
          <a:xfrm>
            <a:off x="6690436" y="5140296"/>
            <a:ext cx="3633974" cy="52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www.duodecim.fi/kandista-laakariksi</a:t>
            </a:r>
          </a:p>
        </p:txBody>
      </p:sp>
      <p:cxnSp>
        <p:nvCxnSpPr>
          <p:cNvPr id="10" name="Yhdistin: Kaareva 9">
            <a:extLst>
              <a:ext uri="{FF2B5EF4-FFF2-40B4-BE49-F238E27FC236}">
                <a16:creationId xmlns:a16="http://schemas.microsoft.com/office/drawing/2014/main" id="{849DC566-F3ED-C92C-29ED-2AD7148AB48B}"/>
              </a:ext>
            </a:extLst>
          </p:cNvPr>
          <p:cNvCxnSpPr>
            <a:cxnSpLocks/>
            <a:stCxn id="8" idx="1"/>
          </p:cNvCxnSpPr>
          <p:nvPr/>
        </p:nvCxnSpPr>
        <p:spPr>
          <a:xfrm rot="10800000" flipV="1">
            <a:off x="5501566" y="5402146"/>
            <a:ext cx="1188871" cy="724333"/>
          </a:xfrm>
          <a:prstGeom prst="curvedConnector3">
            <a:avLst>
              <a:gd name="adj1" fmla="val 50000"/>
            </a:avLst>
          </a:prstGeom>
          <a:ln w="38100">
            <a:solidFill>
              <a:srgbClr val="0051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54683D5B-D1D9-2A78-95EA-DE23B7519A9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461905" y="4646814"/>
            <a:ext cx="1908504" cy="1908504"/>
          </a:xfrm>
          <a:prstGeom prst="rect">
            <a:avLst/>
          </a:prstGeom>
          <a:ln w="38100">
            <a:solidFill>
              <a:srgbClr val="005193"/>
            </a:solidFill>
          </a:ln>
        </p:spPr>
      </p:pic>
      <p:pic>
        <p:nvPicPr>
          <p:cNvPr id="11" name="Kuva 10" descr="Kuva, joka sisältää kohteen Grafiikka, Fontti, ympyrä, logo&#10;&#10;Kuvaus luotu automaattisesti">
            <a:extLst>
              <a:ext uri="{FF2B5EF4-FFF2-40B4-BE49-F238E27FC236}">
                <a16:creationId xmlns:a16="http://schemas.microsoft.com/office/drawing/2014/main" id="{9B770B86-5B1B-A811-8467-6FA12F6C428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1302" y="111123"/>
            <a:ext cx="417831" cy="417831"/>
          </a:xfrm>
          <a:prstGeom prst="rect">
            <a:avLst/>
          </a:prstGeom>
        </p:spPr>
      </p:pic>
      <p:pic>
        <p:nvPicPr>
          <p:cNvPr id="13" name="Kuva 12" descr="Kuva, joka sisältää kohteen piirros, lintu, taide&#10;&#10;Kuvaus luotu automaattisesti">
            <a:extLst>
              <a:ext uri="{FF2B5EF4-FFF2-40B4-BE49-F238E27FC236}">
                <a16:creationId xmlns:a16="http://schemas.microsoft.com/office/drawing/2014/main" id="{99360953-4E05-F681-D1DE-6EEDF4082EA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33" y="60878"/>
            <a:ext cx="494241" cy="52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7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050C4735-E7D8-3C47-AA93-726FA14151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47660"/>
            <a:ext cx="6096000" cy="6210340"/>
          </a:xfr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46F71E2B-C2B5-477C-E637-3361FB58231E}"/>
              </a:ext>
            </a:extLst>
          </p:cNvPr>
          <p:cNvSpPr txBox="1"/>
          <p:nvPr/>
        </p:nvSpPr>
        <p:spPr>
          <a:xfrm>
            <a:off x="3901439" y="141846"/>
            <a:ext cx="4226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Tukea </a:t>
            </a:r>
            <a:r>
              <a:rPr lang="fi-FI" sz="1800" b="1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ennen</a:t>
            </a:r>
            <a:r>
              <a:rPr lang="fi-FI" sz="1800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 kandikesää</a:t>
            </a:r>
            <a:endParaRPr lang="fi-FI">
              <a:solidFill>
                <a:srgbClr val="00175A"/>
              </a:solidFill>
              <a:latin typeface="Arial"/>
              <a:cs typeface="Arial"/>
            </a:endParaRPr>
          </a:p>
        </p:txBody>
      </p:sp>
      <p:pic>
        <p:nvPicPr>
          <p:cNvPr id="4" name="Kuva 3" descr="Kuva, joka sisältää kohteen piirros, lintu, taide&#10;&#10;Kuvaus luotu automaattisesti">
            <a:extLst>
              <a:ext uri="{FF2B5EF4-FFF2-40B4-BE49-F238E27FC236}">
                <a16:creationId xmlns:a16="http://schemas.microsoft.com/office/drawing/2014/main" id="{4F949716-96A1-996D-583A-FE881B41B68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33" y="60878"/>
            <a:ext cx="494241" cy="525169"/>
          </a:xfrm>
          <a:prstGeom prst="rect">
            <a:avLst/>
          </a:prstGeom>
        </p:spPr>
      </p:pic>
      <p:sp>
        <p:nvSpPr>
          <p:cNvPr id="13" name="Otsikko 1">
            <a:extLst>
              <a:ext uri="{FF2B5EF4-FFF2-40B4-BE49-F238E27FC236}">
                <a16:creationId xmlns:a16="http://schemas.microsoft.com/office/drawing/2014/main" id="{AD1BE87D-5C33-C163-7569-548ED61C4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480" y="854439"/>
            <a:ext cx="5191760" cy="1279161"/>
          </a:xfrm>
        </p:spPr>
        <p:txBody>
          <a:bodyPr/>
          <a:lstStyle/>
          <a:p>
            <a:r>
              <a:rPr lang="fi-FI" sz="2800"/>
              <a:t>Kandista kesälääkäriksi -webinaari 13.3. klo 18–19.30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77A2858B-D337-EE48-226C-B6FF6DB271AA}"/>
              </a:ext>
            </a:extLst>
          </p:cNvPr>
          <p:cNvSpPr txBox="1">
            <a:spLocks/>
          </p:cNvSpPr>
          <p:nvPr/>
        </p:nvSpPr>
        <p:spPr>
          <a:xfrm>
            <a:off x="6634480" y="2174634"/>
            <a:ext cx="5069840" cy="45415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25525" indent="-1111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System Font Regular"/>
              <a:buChar char="-"/>
              <a:tabLst/>
              <a:defRPr sz="18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i-FI" dirty="0"/>
              <a:t>Asiantuntijat jakavat käytännönläheisiä vinkkejä lääkärinarkeen: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Verneri Hannula</a:t>
            </a:r>
            <a:br>
              <a:rPr lang="fi-FI" b="1" dirty="0"/>
            </a:br>
            <a:r>
              <a:rPr lang="fi-FI" dirty="0"/>
              <a:t>Menestyksekkään kesätyön salaisuudet: Mitä kandilta odotetaan ja mitä voit itse odottaa?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>
                <a:latin typeface="Arial"/>
                <a:cs typeface="Arial"/>
              </a:rPr>
              <a:t>Sally Leskinen</a:t>
            </a:r>
            <a:br>
              <a:rPr lang="fi-FI" dirty="0"/>
            </a:br>
            <a:r>
              <a:rPr lang="fi-FI" dirty="0">
                <a:latin typeface="Arial"/>
                <a:cs typeface="Arial"/>
              </a:rPr>
              <a:t>Kun virhe tapahtuu: miten siitä eteenpäin?</a:t>
            </a:r>
            <a:endParaRPr lang="fi-FI" b="1" dirty="0">
              <a:latin typeface="Arial"/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Kimmo Suojanen</a:t>
            </a:r>
            <a:br>
              <a:rPr lang="fi-FI" b="1" dirty="0"/>
            </a:br>
            <a:r>
              <a:rPr lang="fi-FI" dirty="0"/>
              <a:t>Akuutit tilanteet haltuun: Miten tunnistaa kriittisesti sairas potilas?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9D3D5B29-99DC-AB90-8398-B8EE96CDAAC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72458" y="4329094"/>
            <a:ext cx="2017075" cy="2017075"/>
          </a:xfrm>
          <a:prstGeom prst="rect">
            <a:avLst/>
          </a:prstGeom>
          <a:ln w="38100">
            <a:solidFill>
              <a:srgbClr val="A77BCA"/>
            </a:solidFill>
          </a:ln>
        </p:spPr>
      </p:pic>
    </p:spTree>
    <p:extLst>
      <p:ext uri="{BB962C8B-B14F-4D97-AF65-F5344CB8AC3E}">
        <p14:creationId xmlns:p14="http://schemas.microsoft.com/office/powerpoint/2010/main" val="426721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614D3-4B5B-29B7-AD72-361A7B720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0D4B3F44-F905-3C7F-D2D6-E357E9B365DA}"/>
              </a:ext>
            </a:extLst>
          </p:cNvPr>
          <p:cNvSpPr txBox="1">
            <a:spLocks/>
          </p:cNvSpPr>
          <p:nvPr/>
        </p:nvSpPr>
        <p:spPr>
          <a:xfrm>
            <a:off x="528320" y="2058333"/>
            <a:ext cx="5069840" cy="4541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25525" indent="-1111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System Font Regular"/>
              <a:buChar char="-"/>
              <a:tabLst/>
              <a:defRPr sz="18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i-FI" dirty="0"/>
              <a:t>Kokeneemmat opiskelija- ja lääkärikollegat tukevat 4.–6. vsk. kandeja, kun he tekevät ensimmäisiä lääkärin sijaisuuksiaan.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 err="1"/>
              <a:t>Aktoriksi</a:t>
            </a:r>
            <a:r>
              <a:rPr lang="fi-FI" dirty="0"/>
              <a:t> voi ilmoittautua 4.–6. vsk. opiskelija tai vastavalmistunut.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Kesämentorina </a:t>
            </a:r>
            <a:r>
              <a:rPr lang="fi-FI" dirty="0"/>
              <a:t>voi toimia 5.–6. vsk. opiskelija tai valmistunut lääkäri.</a:t>
            </a:r>
          </a:p>
          <a:p>
            <a:pPr>
              <a:spcAft>
                <a:spcPts val="1200"/>
              </a:spcAft>
            </a:pPr>
            <a:r>
              <a:rPr lang="fi-FI" dirty="0"/>
              <a:t>Ilmoittaudu mukaan 22.4. mennessä!</a:t>
            </a:r>
          </a:p>
        </p:txBody>
      </p:sp>
      <p:pic>
        <p:nvPicPr>
          <p:cNvPr id="2" name="Sisällön paikkamerkki 5" descr="Kuva, joka sisältää kohteen henkilö, rakennus&#10;&#10;Kuvaus luotu automaattisesti">
            <a:extLst>
              <a:ext uri="{FF2B5EF4-FFF2-40B4-BE49-F238E27FC236}">
                <a16:creationId xmlns:a16="http://schemas.microsoft.com/office/drawing/2014/main" id="{5CBDEAF9-526E-4DE8-ADCE-1BD012E7442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1" y="647660"/>
            <a:ext cx="6096000" cy="621034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2B29324-78C1-C08B-DD2C-44237ABE71D6}"/>
              </a:ext>
            </a:extLst>
          </p:cNvPr>
          <p:cNvSpPr txBox="1"/>
          <p:nvPr/>
        </p:nvSpPr>
        <p:spPr>
          <a:xfrm>
            <a:off x="3901439" y="141846"/>
            <a:ext cx="4226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Tukea kandikesän </a:t>
            </a:r>
            <a:r>
              <a:rPr lang="fi-FI" sz="1800" b="1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aikana</a:t>
            </a:r>
            <a:endParaRPr lang="fi-FI" b="1">
              <a:solidFill>
                <a:srgbClr val="00175A"/>
              </a:solidFill>
              <a:latin typeface="Arial"/>
              <a:cs typeface="Arial"/>
            </a:endParaRPr>
          </a:p>
        </p:txBody>
      </p:sp>
      <p:pic>
        <p:nvPicPr>
          <p:cNvPr id="3" name="Kuva 2" descr="Kuva, joka sisältää kohteen Grafiikka, Fontti, ympyrä, logo&#10;&#10;Kuvaus luotu automaattisesti">
            <a:extLst>
              <a:ext uri="{FF2B5EF4-FFF2-40B4-BE49-F238E27FC236}">
                <a16:creationId xmlns:a16="http://schemas.microsoft.com/office/drawing/2014/main" id="{379BCBED-5597-D68B-368E-248E6CB7235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1302" y="111123"/>
            <a:ext cx="417831" cy="417831"/>
          </a:xfrm>
          <a:prstGeom prst="rect">
            <a:avLst/>
          </a:prstGeom>
        </p:spPr>
      </p:pic>
      <p:pic>
        <p:nvPicPr>
          <p:cNvPr id="4" name="Kuva 3" descr="Kuva, joka sisältää kohteen piirros, lintu, taide&#10;&#10;Kuvaus luotu automaattisesti">
            <a:extLst>
              <a:ext uri="{FF2B5EF4-FFF2-40B4-BE49-F238E27FC236}">
                <a16:creationId xmlns:a16="http://schemas.microsoft.com/office/drawing/2014/main" id="{9883B580-F9FA-3046-4FCF-FA50F124801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33" y="60878"/>
            <a:ext cx="494241" cy="525169"/>
          </a:xfrm>
          <a:prstGeom prst="rect">
            <a:avLst/>
          </a:prstGeom>
        </p:spPr>
      </p:pic>
      <p:sp>
        <p:nvSpPr>
          <p:cNvPr id="8" name="Otsikko 1">
            <a:extLst>
              <a:ext uri="{FF2B5EF4-FFF2-40B4-BE49-F238E27FC236}">
                <a16:creationId xmlns:a16="http://schemas.microsoft.com/office/drawing/2014/main" id="{D5300543-7D2D-0D45-D96C-5B8AD48212A3}"/>
              </a:ext>
            </a:extLst>
          </p:cNvPr>
          <p:cNvSpPr txBox="1">
            <a:spLocks/>
          </p:cNvSpPr>
          <p:nvPr/>
        </p:nvSpPr>
        <p:spPr>
          <a:xfrm>
            <a:off x="528320" y="854439"/>
            <a:ext cx="5191760" cy="1279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sz="2800"/>
              <a:t>Kesämentorointiryhmät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4781841-FDC7-7CA8-3429-8642DEFA199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502467" y="4329093"/>
            <a:ext cx="2017075" cy="2017075"/>
          </a:xfrm>
          <a:prstGeom prst="rect">
            <a:avLst/>
          </a:prstGeom>
          <a:ln w="38100">
            <a:solidFill>
              <a:srgbClr val="A77BCA"/>
            </a:solidFill>
          </a:ln>
        </p:spPr>
      </p:pic>
    </p:spTree>
    <p:extLst>
      <p:ext uri="{BB962C8B-B14F-4D97-AF65-F5344CB8AC3E}">
        <p14:creationId xmlns:p14="http://schemas.microsoft.com/office/powerpoint/2010/main" val="158526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3D380-6D7A-2AAA-5463-312CE33BA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680ECAFC-620C-602B-AB73-A64E967D0BA3}"/>
              </a:ext>
            </a:extLst>
          </p:cNvPr>
          <p:cNvSpPr txBox="1">
            <a:spLocks/>
          </p:cNvSpPr>
          <p:nvPr/>
        </p:nvSpPr>
        <p:spPr>
          <a:xfrm>
            <a:off x="528320" y="2058334"/>
            <a:ext cx="5069840" cy="4523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25525" indent="-1111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System Font Regular"/>
              <a:buChar char="-"/>
              <a:tabLst/>
              <a:defRPr sz="18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i-FI" sz="2200" dirty="0"/>
              <a:t>Itsenäinen päätöksenteko, virheet, epävarmuuden sietäminen, kuoleman kohtaaminen, huonojen uutisten kertominen, hoidonrajaukset… </a:t>
            </a:r>
            <a:r>
              <a:rPr lang="fi-FI" sz="2200" b="1" dirty="0"/>
              <a:t>Mikä sinua mietityttää kesätöissä?</a:t>
            </a:r>
          </a:p>
          <a:p>
            <a:pPr>
              <a:spcAft>
                <a:spcPts val="1200"/>
              </a:spcAft>
            </a:pPr>
            <a:r>
              <a:rPr lang="fi-FI" sz="2200" dirty="0"/>
              <a:t>Kesämentorointiryhmä tarjoaa vertaistukea, väylän purkaa tuntoja ja mahdollisuuden verkostoitua ympäri Suomen. </a:t>
            </a:r>
          </a:p>
          <a:p>
            <a:pPr>
              <a:spcAft>
                <a:spcPts val="1200"/>
              </a:spcAft>
            </a:pPr>
            <a:r>
              <a:rPr lang="fi-FI" sz="2200" dirty="0" err="1"/>
              <a:t>Aktoreina</a:t>
            </a:r>
            <a:r>
              <a:rPr lang="fi-FI" sz="2200" dirty="0"/>
              <a:t> voivat toimia 4.–6. vsk. opiskelijat ja valmistuvat. </a:t>
            </a:r>
            <a:r>
              <a:rPr lang="fi-FI" sz="2200" b="1" dirty="0"/>
              <a:t>Ilmoittaudu mentoroitavaksi 22.4. mennessä!</a:t>
            </a:r>
          </a:p>
        </p:txBody>
      </p:sp>
      <p:pic>
        <p:nvPicPr>
          <p:cNvPr id="2" name="Sisällön paikkamerkki 5" descr="Kuva, joka sisältää kohteen henkilö, rakennus&#10;&#10;Kuvaus luotu automaattisesti">
            <a:extLst>
              <a:ext uri="{FF2B5EF4-FFF2-40B4-BE49-F238E27FC236}">
                <a16:creationId xmlns:a16="http://schemas.microsoft.com/office/drawing/2014/main" id="{BFD0BC20-DF18-465C-6631-744A5A3076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1" y="647660"/>
            <a:ext cx="6096000" cy="621034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457A8524-9928-920B-7C98-F8A8F82B05C0}"/>
              </a:ext>
            </a:extLst>
          </p:cNvPr>
          <p:cNvSpPr txBox="1"/>
          <p:nvPr/>
        </p:nvSpPr>
        <p:spPr>
          <a:xfrm>
            <a:off x="3901439" y="141846"/>
            <a:ext cx="4226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Tukea kandikesän </a:t>
            </a:r>
            <a:r>
              <a:rPr lang="fi-FI" sz="1800" b="1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aikana</a:t>
            </a:r>
            <a:endParaRPr lang="fi-FI" b="1">
              <a:solidFill>
                <a:srgbClr val="00175A"/>
              </a:solidFill>
              <a:latin typeface="Arial"/>
              <a:cs typeface="Arial"/>
            </a:endParaRPr>
          </a:p>
        </p:txBody>
      </p:sp>
      <p:pic>
        <p:nvPicPr>
          <p:cNvPr id="3" name="Kuva 2" descr="Kuva, joka sisältää kohteen Grafiikka, Fontti, ympyrä, logo&#10;&#10;Kuvaus luotu automaattisesti">
            <a:extLst>
              <a:ext uri="{FF2B5EF4-FFF2-40B4-BE49-F238E27FC236}">
                <a16:creationId xmlns:a16="http://schemas.microsoft.com/office/drawing/2014/main" id="{CA1465E5-1A3A-00FB-4117-8EEB5462F7F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1302" y="111123"/>
            <a:ext cx="417831" cy="417831"/>
          </a:xfrm>
          <a:prstGeom prst="rect">
            <a:avLst/>
          </a:prstGeom>
        </p:spPr>
      </p:pic>
      <p:pic>
        <p:nvPicPr>
          <p:cNvPr id="4" name="Kuva 3" descr="Kuva, joka sisältää kohteen piirros, lintu, taide&#10;&#10;Kuvaus luotu automaattisesti">
            <a:extLst>
              <a:ext uri="{FF2B5EF4-FFF2-40B4-BE49-F238E27FC236}">
                <a16:creationId xmlns:a16="http://schemas.microsoft.com/office/drawing/2014/main" id="{58E95CBB-8CAF-6500-7303-0EAC02CE114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33" y="60878"/>
            <a:ext cx="494241" cy="525169"/>
          </a:xfrm>
          <a:prstGeom prst="rect">
            <a:avLst/>
          </a:prstGeom>
        </p:spPr>
      </p:pic>
      <p:sp>
        <p:nvSpPr>
          <p:cNvPr id="8" name="Otsikko 1">
            <a:extLst>
              <a:ext uri="{FF2B5EF4-FFF2-40B4-BE49-F238E27FC236}">
                <a16:creationId xmlns:a16="http://schemas.microsoft.com/office/drawing/2014/main" id="{0345BC8C-6072-C728-54E8-CE8C05D84A69}"/>
              </a:ext>
            </a:extLst>
          </p:cNvPr>
          <p:cNvSpPr txBox="1">
            <a:spLocks/>
          </p:cNvSpPr>
          <p:nvPr/>
        </p:nvSpPr>
        <p:spPr>
          <a:xfrm>
            <a:off x="528320" y="854439"/>
            <a:ext cx="5191760" cy="1279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sz="2800" dirty="0"/>
              <a:t>Vertaistukea ja verkostoa mentorointiryhmästä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E11E9791-0F24-C0A9-187E-CC02CE8A72D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502467" y="4329093"/>
            <a:ext cx="2017075" cy="2017075"/>
          </a:xfrm>
          <a:prstGeom prst="rect">
            <a:avLst/>
          </a:prstGeom>
          <a:ln w="38100">
            <a:solidFill>
              <a:srgbClr val="A77BCA"/>
            </a:solidFill>
          </a:ln>
        </p:spPr>
      </p:pic>
    </p:spTree>
    <p:extLst>
      <p:ext uri="{BB962C8B-B14F-4D97-AF65-F5344CB8AC3E}">
        <p14:creationId xmlns:p14="http://schemas.microsoft.com/office/powerpoint/2010/main" val="236009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4EB56-3F61-E0CF-79B4-E7C7A0178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B4EE4C46-6A62-A1E4-86FD-FDEF8ECBA9B9}"/>
              </a:ext>
            </a:extLst>
          </p:cNvPr>
          <p:cNvSpPr txBox="1">
            <a:spLocks/>
          </p:cNvSpPr>
          <p:nvPr/>
        </p:nvSpPr>
        <p:spPr>
          <a:xfrm>
            <a:off x="528320" y="2058333"/>
            <a:ext cx="4719955" cy="4541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25525" indent="-1111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 typeface="System Font Regular"/>
              <a:buChar char="-"/>
              <a:tabLst/>
              <a:defRPr sz="1800" b="0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fi-FI" sz="2200" dirty="0"/>
              <a:t>Kesämentorointiryhmissä kaksi kokeneempaa opiskelija- ja lääkärikollegaa tukee 4.–6. vsk. kandeja, kun he tekevät ensimmäisiä lääkärin sijaisuuksiaan.</a:t>
            </a:r>
          </a:p>
          <a:p>
            <a:pPr>
              <a:spcAft>
                <a:spcPts val="1200"/>
              </a:spcAft>
            </a:pPr>
            <a:r>
              <a:rPr lang="fi-FI" sz="2200" dirty="0"/>
              <a:t>Mentorina</a:t>
            </a:r>
            <a:r>
              <a:rPr lang="fi-FI" sz="2200" b="1" dirty="0"/>
              <a:t> </a:t>
            </a:r>
            <a:r>
              <a:rPr lang="fi-FI" sz="2200" dirty="0"/>
              <a:t>voi toimia 5.–6. vsk. opiskelija tai valmistunut lääkäri.</a:t>
            </a:r>
          </a:p>
          <a:p>
            <a:pPr>
              <a:spcAft>
                <a:spcPts val="1200"/>
              </a:spcAft>
            </a:pPr>
            <a:r>
              <a:rPr lang="fi-FI" sz="2200" b="1" dirty="0"/>
              <a:t>Ilmoittaudu kesämentoriksi 22.4. mennessä!</a:t>
            </a:r>
          </a:p>
        </p:txBody>
      </p:sp>
      <p:pic>
        <p:nvPicPr>
          <p:cNvPr id="2" name="Sisällön paikkamerkki 5" descr="Kuva, joka sisältää kohteen henkilö, rakennus&#10;&#10;Kuvaus luotu automaattisesti">
            <a:extLst>
              <a:ext uri="{FF2B5EF4-FFF2-40B4-BE49-F238E27FC236}">
                <a16:creationId xmlns:a16="http://schemas.microsoft.com/office/drawing/2014/main" id="{282E5D4D-3B10-E4D9-2D71-C33FE3095E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1" y="647660"/>
            <a:ext cx="6096000" cy="621034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12AE6A32-BA6A-274E-C162-2E886A538E63}"/>
              </a:ext>
            </a:extLst>
          </p:cNvPr>
          <p:cNvSpPr txBox="1"/>
          <p:nvPr/>
        </p:nvSpPr>
        <p:spPr>
          <a:xfrm>
            <a:off x="3901439" y="141846"/>
            <a:ext cx="4226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Tukea kandikesän </a:t>
            </a:r>
            <a:r>
              <a:rPr lang="fi-FI" sz="1800" b="1">
                <a:solidFill>
                  <a:srgbClr val="00175A"/>
                </a:solidFill>
                <a:latin typeface="Arial"/>
                <a:ea typeface="Open Sans"/>
                <a:cs typeface="Arial"/>
              </a:rPr>
              <a:t>aikana</a:t>
            </a:r>
            <a:endParaRPr lang="fi-FI" b="1">
              <a:solidFill>
                <a:srgbClr val="00175A"/>
              </a:solidFill>
              <a:latin typeface="Arial"/>
              <a:cs typeface="Arial"/>
            </a:endParaRPr>
          </a:p>
        </p:txBody>
      </p:sp>
      <p:pic>
        <p:nvPicPr>
          <p:cNvPr id="3" name="Kuva 2" descr="Kuva, joka sisältää kohteen Grafiikka, Fontti, ympyrä, logo&#10;&#10;Kuvaus luotu automaattisesti">
            <a:extLst>
              <a:ext uri="{FF2B5EF4-FFF2-40B4-BE49-F238E27FC236}">
                <a16:creationId xmlns:a16="http://schemas.microsoft.com/office/drawing/2014/main" id="{AE880AD5-0140-4B42-77DE-40CB0E0A018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1302" y="111123"/>
            <a:ext cx="417831" cy="417831"/>
          </a:xfrm>
          <a:prstGeom prst="rect">
            <a:avLst/>
          </a:prstGeom>
        </p:spPr>
      </p:pic>
      <p:pic>
        <p:nvPicPr>
          <p:cNvPr id="4" name="Kuva 3" descr="Kuva, joka sisältää kohteen piirros, lintu, taide&#10;&#10;Kuvaus luotu automaattisesti">
            <a:extLst>
              <a:ext uri="{FF2B5EF4-FFF2-40B4-BE49-F238E27FC236}">
                <a16:creationId xmlns:a16="http://schemas.microsoft.com/office/drawing/2014/main" id="{84FA52C9-5030-0BFC-54C6-3276A64A88D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533" y="60878"/>
            <a:ext cx="494241" cy="525169"/>
          </a:xfrm>
          <a:prstGeom prst="rect">
            <a:avLst/>
          </a:prstGeom>
        </p:spPr>
      </p:pic>
      <p:sp>
        <p:nvSpPr>
          <p:cNvPr id="8" name="Otsikko 1">
            <a:extLst>
              <a:ext uri="{FF2B5EF4-FFF2-40B4-BE49-F238E27FC236}">
                <a16:creationId xmlns:a16="http://schemas.microsoft.com/office/drawing/2014/main" id="{8616A9D6-BBEF-B31C-8C80-2615C54214ED}"/>
              </a:ext>
            </a:extLst>
          </p:cNvPr>
          <p:cNvSpPr txBox="1">
            <a:spLocks/>
          </p:cNvSpPr>
          <p:nvPr/>
        </p:nvSpPr>
        <p:spPr>
          <a:xfrm>
            <a:off x="528320" y="854439"/>
            <a:ext cx="5191760" cy="1279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sz="2800" dirty="0"/>
              <a:t>Tue ja rohkaise lääkärintöihin siirtyvää kandia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7688304C-4393-C492-1F7B-F5E7F4D45DE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502467" y="4329093"/>
            <a:ext cx="2017075" cy="2017075"/>
          </a:xfrm>
          <a:prstGeom prst="rect">
            <a:avLst/>
          </a:prstGeom>
          <a:ln w="38100">
            <a:solidFill>
              <a:srgbClr val="A77BCA"/>
            </a:solidFill>
          </a:ln>
        </p:spPr>
      </p:pic>
    </p:spTree>
    <p:extLst>
      <p:ext uri="{BB962C8B-B14F-4D97-AF65-F5344CB8AC3E}">
        <p14:creationId xmlns:p14="http://schemas.microsoft.com/office/powerpoint/2010/main" val="89745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/>
      <p:bldP spid="8" grpId="0"/>
    </p:bldLst>
  </p:timing>
</p:sld>
</file>

<file path=ppt/theme/theme1.xml><?xml version="1.0" encoding="utf-8"?>
<a:theme xmlns:a="http://schemas.openxmlformats.org/drawingml/2006/main" name="Duodecim_konserni">
  <a:themeElements>
    <a:clrScheme name="Duodecim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1759"/>
      </a:accent1>
      <a:accent2>
        <a:srgbClr val="005193"/>
      </a:accent2>
      <a:accent3>
        <a:srgbClr val="269EEF"/>
      </a:accent3>
      <a:accent4>
        <a:srgbClr val="A3DEFF"/>
      </a:accent4>
      <a:accent5>
        <a:srgbClr val="2E6DF5"/>
      </a:accent5>
      <a:accent6>
        <a:srgbClr val="8298A4"/>
      </a:accent6>
      <a:hlink>
        <a:srgbClr val="0000FF"/>
      </a:hlink>
      <a:folHlink>
        <a:srgbClr val="0051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b="0" i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uodecim_konserni_template" id="{9E0A11A8-7FEB-1A4B-A49C-E5CB50D10509}" vid="{BB474248-6CAD-8B41-B05E-75552E6D14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c47222-0cd1-4ab2-9f78-1f92d3d59e00">
      <Terms xmlns="http://schemas.microsoft.com/office/infopath/2007/PartnerControls"/>
    </lcf76f155ced4ddcb4097134ff3c332f>
    <TaxCatchAll xmlns="592c9054-b519-480a-ab94-1e991e24b45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FA3A38A0DFE44E987E9C1E8B5E1003" ma:contentTypeVersion="15" ma:contentTypeDescription="Create a new document." ma:contentTypeScope="" ma:versionID="af211bcbac3dfa00e213332e1c4312d7">
  <xsd:schema xmlns:xsd="http://www.w3.org/2001/XMLSchema" xmlns:xs="http://www.w3.org/2001/XMLSchema" xmlns:p="http://schemas.microsoft.com/office/2006/metadata/properties" xmlns:ns2="eac47222-0cd1-4ab2-9f78-1f92d3d59e00" xmlns:ns3="592c9054-b519-480a-ab94-1e991e24b45b" targetNamespace="http://schemas.microsoft.com/office/2006/metadata/properties" ma:root="true" ma:fieldsID="3ffe91c358e83c35891ef3c714032aa3" ns2:_="" ns3:_="">
    <xsd:import namespace="eac47222-0cd1-4ab2-9f78-1f92d3d59e00"/>
    <xsd:import namespace="592c9054-b519-480a-ab94-1e991e24b4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47222-0cd1-4ab2-9f78-1f92d3d59e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7f0c442-c744-42d3-b7ce-162821a8a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c9054-b519-480a-ab94-1e991e24b45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f454ba6-a59c-427d-a970-b22ee7af431d}" ma:internalName="TaxCatchAll" ma:showField="CatchAllData" ma:web="592c9054-b519-480a-ab94-1e991e24b4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3A631-BC7C-4FC9-AAC9-3668AA8692F9}">
  <ds:schemaRefs>
    <ds:schemaRef ds:uri="57a60d08-5278-4044-baea-280173b26f67"/>
    <ds:schemaRef ds:uri="dc5f1bbb-0730-46c3-a3c9-71ccc34161d0"/>
    <ds:schemaRef ds:uri="http://schemas.microsoft.com/office/2006/metadata/properties"/>
    <ds:schemaRef ds:uri="http://schemas.microsoft.com/office/infopath/2007/PartnerControls"/>
    <ds:schemaRef ds:uri="eac47222-0cd1-4ab2-9f78-1f92d3d59e00"/>
    <ds:schemaRef ds:uri="592c9054-b519-480a-ab94-1e991e24b45b"/>
  </ds:schemaRefs>
</ds:datastoreItem>
</file>

<file path=customXml/itemProps2.xml><?xml version="1.0" encoding="utf-8"?>
<ds:datastoreItem xmlns:ds="http://schemas.openxmlformats.org/officeDocument/2006/customXml" ds:itemID="{0E3C34C8-A4E6-4DD6-BF91-1ADF708E73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c47222-0cd1-4ab2-9f78-1f92d3d59e00"/>
    <ds:schemaRef ds:uri="592c9054-b519-480a-ab94-1e991e24b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957C62-0E55-46C7-B129-7EEA90426F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Duodecim_Konserni</Template>
  <TotalTime>49</TotalTime>
  <Words>253</Words>
  <Application>Microsoft Office PowerPoint</Application>
  <PresentationFormat>Laajakuva</PresentationFormat>
  <Paragraphs>26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System Font Regular</vt:lpstr>
      <vt:lpstr>Duodecim_konserni</vt:lpstr>
      <vt:lpstr>Tuemme matkalla kandista lääkäriksi </vt:lpstr>
      <vt:lpstr>Kandista kesälääkäriksi -webinaari 13.3. klo 18–19.30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Anni Similä</dc:creator>
  <cp:lastModifiedBy>Anni Similä</cp:lastModifiedBy>
  <cp:revision>3</cp:revision>
  <dcterms:created xsi:type="dcterms:W3CDTF">2024-11-26T13:47:26Z</dcterms:created>
  <dcterms:modified xsi:type="dcterms:W3CDTF">2025-02-26T15:36:42Z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0x0101001CFA3A38A0DFE44E987E9C1E8B5E1003</vt:lpwstr>
  </property>
  <property fmtid="{D5CDD505-2E9C-101B-9397-08002B2CF9AE}" pid="3" name="MediaServiceImageTags">
    <vt:lpwstr/>
  </property>
</Properties>
</file>